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handoutMasterIdLst>
    <p:handoutMasterId r:id="rId9"/>
  </p:handoutMasterIdLst>
  <p:sldIdLst>
    <p:sldId id="256" r:id="rId2"/>
    <p:sldId id="257" r:id="rId3"/>
    <p:sldId id="258" r:id="rId4"/>
    <p:sldId id="259" r:id="rId5"/>
    <p:sldId id="260" r:id="rId6"/>
    <p:sldId id="261" r:id="rId7"/>
    <p:sldId id="262" r:id="rId8"/>
  </p:sldIdLst>
  <p:sldSz cx="9144000" cy="6858000" type="screen4x3"/>
  <p:notesSz cx="9144000" cy="6858000"/>
  <p:defaultText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5" d="100"/>
          <a:sy n="65" d="100"/>
        </p:scale>
        <p:origin x="-1434" y="-13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s-PE"/>
          </a:p>
        </p:txBody>
      </p:sp>
      <p:sp>
        <p:nvSpPr>
          <p:cNvPr id="3" name="2 Marcador de fecha"/>
          <p:cNvSpPr>
            <a:spLocks noGrp="1"/>
          </p:cNvSpPr>
          <p:nvPr>
            <p:ph type="dt" sz="quarter" idx="1"/>
          </p:nvPr>
        </p:nvSpPr>
        <p:spPr>
          <a:xfrm>
            <a:off x="5179484" y="0"/>
            <a:ext cx="3962400" cy="342900"/>
          </a:xfrm>
          <a:prstGeom prst="rect">
            <a:avLst/>
          </a:prstGeom>
        </p:spPr>
        <p:txBody>
          <a:bodyPr vert="horz" lIns="91440" tIns="45720" rIns="91440" bIns="45720" rtlCol="0"/>
          <a:lstStyle>
            <a:lvl1pPr algn="r">
              <a:defRPr sz="1200"/>
            </a:lvl1pPr>
          </a:lstStyle>
          <a:p>
            <a:fld id="{F26FAD3B-B84F-408E-B63B-B52FF6904FFA}" type="datetimeFigureOut">
              <a:rPr lang="es-PE" smtClean="0"/>
              <a:pPr/>
              <a:t>13/07/2012</a:t>
            </a:fld>
            <a:endParaRPr lang="es-PE"/>
          </a:p>
        </p:txBody>
      </p:sp>
      <p:sp>
        <p:nvSpPr>
          <p:cNvPr id="4" name="3 Marcador de pie de página"/>
          <p:cNvSpPr>
            <a:spLocks noGrp="1"/>
          </p:cNvSpPr>
          <p:nvPr>
            <p:ph type="ftr" sz="quarter" idx="2"/>
          </p:nvPr>
        </p:nvSpPr>
        <p:spPr>
          <a:xfrm>
            <a:off x="0" y="6513910"/>
            <a:ext cx="3962400" cy="342900"/>
          </a:xfrm>
          <a:prstGeom prst="rect">
            <a:avLst/>
          </a:prstGeom>
        </p:spPr>
        <p:txBody>
          <a:bodyPr vert="horz" lIns="91440" tIns="45720" rIns="91440" bIns="45720" rtlCol="0" anchor="b"/>
          <a:lstStyle>
            <a:lvl1pPr algn="l">
              <a:defRPr sz="1200"/>
            </a:lvl1pPr>
          </a:lstStyle>
          <a:p>
            <a:endParaRPr lang="es-PE"/>
          </a:p>
        </p:txBody>
      </p:sp>
      <p:sp>
        <p:nvSpPr>
          <p:cNvPr id="5" name="4 Marcador de número de diapositiva"/>
          <p:cNvSpPr>
            <a:spLocks noGrp="1"/>
          </p:cNvSpPr>
          <p:nvPr>
            <p:ph type="sldNum" sz="quarter" idx="3"/>
          </p:nvPr>
        </p:nvSpPr>
        <p:spPr>
          <a:xfrm>
            <a:off x="5179484" y="6513910"/>
            <a:ext cx="3962400" cy="342900"/>
          </a:xfrm>
          <a:prstGeom prst="rect">
            <a:avLst/>
          </a:prstGeom>
        </p:spPr>
        <p:txBody>
          <a:bodyPr vert="horz" lIns="91440" tIns="45720" rIns="91440" bIns="45720" rtlCol="0" anchor="b"/>
          <a:lstStyle>
            <a:lvl1pPr algn="r">
              <a:defRPr sz="1200"/>
            </a:lvl1pPr>
          </a:lstStyle>
          <a:p>
            <a:fld id="{4774F59B-CBBD-4DA3-8D32-0D853544D398}" type="slidenum">
              <a:rPr lang="es-PE" smtClean="0"/>
              <a:pPr/>
              <a:t>‹Nº›</a:t>
            </a:fld>
            <a:endParaRPr lang="es-PE"/>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1"/>
      </p:bgRef>
    </p:bg>
    <p:spTree>
      <p:nvGrpSpPr>
        <p:cNvPr id="1" name=""/>
        <p:cNvGrpSpPr/>
        <p:nvPr/>
      </p:nvGrpSpPr>
      <p:grpSpPr>
        <a:xfrm>
          <a:off x="0" y="0"/>
          <a:ext cx="0" cy="0"/>
          <a:chOff x="0" y="0"/>
          <a:chExt cx="0" cy="0"/>
        </a:xfrm>
      </p:grpSpPr>
      <p:sp>
        <p:nvSpPr>
          <p:cNvPr id="8" name="7 Título"/>
          <p:cNvSpPr>
            <a:spLocks noGrp="1"/>
          </p:cNvSpPr>
          <p:nvPr>
            <p:ph type="ctrTitle"/>
          </p:nvPr>
        </p:nvSpPr>
        <p:spPr>
          <a:xfrm>
            <a:off x="2286000" y="3124200"/>
            <a:ext cx="6172200" cy="1894362"/>
          </a:xfrm>
        </p:spPr>
        <p:txBody>
          <a:bodyPr/>
          <a:lstStyle>
            <a:lvl1pPr>
              <a:defRPr b="1"/>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bwMode="auto">
          <a:xfrm rot="5400000">
            <a:off x="7764621" y="1174097"/>
            <a:ext cx="2286000" cy="381000"/>
          </a:xfrm>
        </p:spPr>
        <p:txBody>
          <a:bodyPr/>
          <a:lstStyle/>
          <a:p>
            <a:fld id="{22D9BC61-D716-4648-8DAA-24A04AEAE717}" type="datetimeFigureOut">
              <a:rPr lang="es-PE" smtClean="0"/>
              <a:pPr/>
              <a:t>13/07/2012</a:t>
            </a:fld>
            <a:endParaRPr lang="es-PE"/>
          </a:p>
        </p:txBody>
      </p:sp>
      <p:sp>
        <p:nvSpPr>
          <p:cNvPr id="17" name="16 Marcador de pie de página"/>
          <p:cNvSpPr>
            <a:spLocks noGrp="1"/>
          </p:cNvSpPr>
          <p:nvPr>
            <p:ph type="ftr" sz="quarter" idx="11"/>
          </p:nvPr>
        </p:nvSpPr>
        <p:spPr bwMode="auto">
          <a:xfrm rot="5400000">
            <a:off x="7077269" y="4181669"/>
            <a:ext cx="3657600" cy="384048"/>
          </a:xfrm>
        </p:spPr>
        <p:txBody>
          <a:bodyPr/>
          <a:lstStyle/>
          <a:p>
            <a:endParaRPr lang="es-PE"/>
          </a:p>
        </p:txBody>
      </p:sp>
      <p:sp>
        <p:nvSpPr>
          <p:cNvPr id="10" name="9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Conector recto"/>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Elipse"/>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Elipse"/>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bwMode="auto">
          <a:xfrm>
            <a:off x="1325544" y="4928702"/>
            <a:ext cx="609600" cy="517524"/>
          </a:xfrm>
        </p:spPr>
        <p:txBody>
          <a:bodyPr/>
          <a:lstStyle/>
          <a:p>
            <a:fld id="{B4206692-142A-4B83-86BF-BF36285FC833}" type="slidenum">
              <a:rPr lang="es-PE" smtClean="0"/>
              <a:pPr/>
              <a:t>‹Nº›</a:t>
            </a:fld>
            <a:endParaRPr lang="es-PE"/>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22D9BC61-D716-4648-8DAA-24A04AEAE717}" type="datetimeFigureOut">
              <a:rPr lang="es-PE" smtClean="0"/>
              <a:pPr/>
              <a:t>13/07/2012</a:t>
            </a:fld>
            <a:endParaRPr lang="es-PE"/>
          </a:p>
        </p:txBody>
      </p:sp>
      <p:sp>
        <p:nvSpPr>
          <p:cNvPr id="5" name="4 Marcador de pie de página"/>
          <p:cNvSpPr>
            <a:spLocks noGrp="1"/>
          </p:cNvSpPr>
          <p:nvPr>
            <p:ph type="ftr" sz="quarter" idx="11"/>
          </p:nvPr>
        </p:nvSpPr>
        <p:spPr/>
        <p:txBody>
          <a:bodyPr/>
          <a:lstStyle/>
          <a:p>
            <a:endParaRPr lang="es-PE"/>
          </a:p>
        </p:txBody>
      </p:sp>
      <p:sp>
        <p:nvSpPr>
          <p:cNvPr id="6" name="5 Marcador de número de diapositiva"/>
          <p:cNvSpPr>
            <a:spLocks noGrp="1"/>
          </p:cNvSpPr>
          <p:nvPr>
            <p:ph type="sldNum" sz="quarter" idx="12"/>
          </p:nvPr>
        </p:nvSpPr>
        <p:spPr/>
        <p:txBody>
          <a:bodyPr/>
          <a:lstStyle/>
          <a:p>
            <a:fld id="{B4206692-142A-4B83-86BF-BF36285FC833}" type="slidenum">
              <a:rPr lang="es-PE" smtClean="0"/>
              <a:pPr/>
              <a:t>‹Nº›</a:t>
            </a:fld>
            <a:endParaRPr lang="es-P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676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22D9BC61-D716-4648-8DAA-24A04AEAE717}" type="datetimeFigureOut">
              <a:rPr lang="es-PE" smtClean="0"/>
              <a:pPr/>
              <a:t>13/07/2012</a:t>
            </a:fld>
            <a:endParaRPr lang="es-PE"/>
          </a:p>
        </p:txBody>
      </p:sp>
      <p:sp>
        <p:nvSpPr>
          <p:cNvPr id="5" name="4 Marcador de pie de página"/>
          <p:cNvSpPr>
            <a:spLocks noGrp="1"/>
          </p:cNvSpPr>
          <p:nvPr>
            <p:ph type="ftr" sz="quarter" idx="11"/>
          </p:nvPr>
        </p:nvSpPr>
        <p:spPr/>
        <p:txBody>
          <a:bodyPr/>
          <a:lstStyle/>
          <a:p>
            <a:endParaRPr lang="es-PE"/>
          </a:p>
        </p:txBody>
      </p:sp>
      <p:sp>
        <p:nvSpPr>
          <p:cNvPr id="6" name="5 Marcador de número de diapositiva"/>
          <p:cNvSpPr>
            <a:spLocks noGrp="1"/>
          </p:cNvSpPr>
          <p:nvPr>
            <p:ph type="sldNum" sz="quarter" idx="12"/>
          </p:nvPr>
        </p:nvSpPr>
        <p:spPr/>
        <p:txBody>
          <a:bodyPr/>
          <a:lstStyle/>
          <a:p>
            <a:fld id="{B4206692-142A-4B83-86BF-BF36285FC833}" type="slidenum">
              <a:rPr lang="es-PE" smtClean="0"/>
              <a:pPr/>
              <a:t>‹Nº›</a:t>
            </a:fld>
            <a:endParaRPr lang="es-P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8" name="7 Marcador de contenido"/>
          <p:cNvSpPr>
            <a:spLocks noGrp="1"/>
          </p:cNvSpPr>
          <p:nvPr>
            <p:ph sz="quarter" idx="1"/>
          </p:nvPr>
        </p:nvSpPr>
        <p:spPr>
          <a:xfrm>
            <a:off x="457200" y="1600200"/>
            <a:ext cx="7467600" cy="487375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4"/>
          </p:nvPr>
        </p:nvSpPr>
        <p:spPr/>
        <p:txBody>
          <a:bodyPr rtlCol="0"/>
          <a:lstStyle/>
          <a:p>
            <a:fld id="{22D9BC61-D716-4648-8DAA-24A04AEAE717}" type="datetimeFigureOut">
              <a:rPr lang="es-PE" smtClean="0"/>
              <a:pPr/>
              <a:t>13/07/2012</a:t>
            </a:fld>
            <a:endParaRPr lang="es-PE"/>
          </a:p>
        </p:txBody>
      </p:sp>
      <p:sp>
        <p:nvSpPr>
          <p:cNvPr id="9" name="8 Marcador de número de diapositiva"/>
          <p:cNvSpPr>
            <a:spLocks noGrp="1"/>
          </p:cNvSpPr>
          <p:nvPr>
            <p:ph type="sldNum" sz="quarter" idx="15"/>
          </p:nvPr>
        </p:nvSpPr>
        <p:spPr/>
        <p:txBody>
          <a:bodyPr rtlCol="0"/>
          <a:lstStyle/>
          <a:p>
            <a:fld id="{B4206692-142A-4B83-86BF-BF36285FC833}" type="slidenum">
              <a:rPr lang="es-PE" smtClean="0"/>
              <a:pPr/>
              <a:t>‹Nº›</a:t>
            </a:fld>
            <a:endParaRPr lang="es-PE"/>
          </a:p>
        </p:txBody>
      </p:sp>
      <p:sp>
        <p:nvSpPr>
          <p:cNvPr id="10" name="9 Marcador de pie de página"/>
          <p:cNvSpPr>
            <a:spLocks noGrp="1"/>
          </p:cNvSpPr>
          <p:nvPr>
            <p:ph type="ftr" sz="quarter" idx="16"/>
          </p:nvPr>
        </p:nvSpPr>
        <p:spPr/>
        <p:txBody>
          <a:bodyPr rtlCol="0"/>
          <a:lstStyle/>
          <a:p>
            <a:endParaRPr lang="es-P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286000" y="2895600"/>
            <a:ext cx="6172200" cy="2053590"/>
          </a:xfrm>
        </p:spPr>
        <p:txBody>
          <a:bodyPr/>
          <a:lstStyle>
            <a:lvl1pPr algn="l">
              <a:buNone/>
              <a:defRPr sz="3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bwMode="auto">
          <a:xfrm rot="5400000">
            <a:off x="7763256" y="1170432"/>
            <a:ext cx="2286000" cy="381000"/>
          </a:xfrm>
        </p:spPr>
        <p:txBody>
          <a:bodyPr/>
          <a:lstStyle/>
          <a:p>
            <a:fld id="{22D9BC61-D716-4648-8DAA-24A04AEAE717}" type="datetimeFigureOut">
              <a:rPr lang="es-PE" smtClean="0"/>
              <a:pPr/>
              <a:t>13/07/2012</a:t>
            </a:fld>
            <a:endParaRPr lang="es-PE"/>
          </a:p>
        </p:txBody>
      </p:sp>
      <p:sp>
        <p:nvSpPr>
          <p:cNvPr id="5" name="4 Marcador de pie de página"/>
          <p:cNvSpPr>
            <a:spLocks noGrp="1"/>
          </p:cNvSpPr>
          <p:nvPr>
            <p:ph type="ftr" sz="quarter" idx="11"/>
          </p:nvPr>
        </p:nvSpPr>
        <p:spPr bwMode="auto">
          <a:xfrm rot="5400000">
            <a:off x="7077456" y="4178808"/>
            <a:ext cx="3657600" cy="384048"/>
          </a:xfrm>
        </p:spPr>
        <p:txBody>
          <a:bodyPr/>
          <a:lstStyle/>
          <a:p>
            <a:endParaRPr lang="es-PE"/>
          </a:p>
        </p:txBody>
      </p:sp>
      <p:sp>
        <p:nvSpPr>
          <p:cNvPr id="9" name="8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Elipse"/>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Elipse"/>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Elipse"/>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Conector recto"/>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número de diapositiva"/>
          <p:cNvSpPr>
            <a:spLocks noGrp="1"/>
          </p:cNvSpPr>
          <p:nvPr>
            <p:ph type="sldNum" sz="quarter" idx="12"/>
          </p:nvPr>
        </p:nvSpPr>
        <p:spPr bwMode="auto">
          <a:xfrm>
            <a:off x="1340616" y="4928702"/>
            <a:ext cx="609600" cy="517524"/>
          </a:xfrm>
        </p:spPr>
        <p:txBody>
          <a:bodyPr/>
          <a:lstStyle/>
          <a:p>
            <a:fld id="{B4206692-142A-4B83-86BF-BF36285FC833}" type="slidenum">
              <a:rPr lang="es-PE" smtClean="0"/>
              <a:pPr/>
              <a:t>‹Nº›</a:t>
            </a:fld>
            <a:endParaRPr lang="es-P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22D9BC61-D716-4648-8DAA-24A04AEAE717}" type="datetimeFigureOut">
              <a:rPr lang="es-PE" smtClean="0"/>
              <a:pPr/>
              <a:t>13/07/2012</a:t>
            </a:fld>
            <a:endParaRPr lang="es-PE"/>
          </a:p>
        </p:txBody>
      </p:sp>
      <p:sp>
        <p:nvSpPr>
          <p:cNvPr id="6" name="5 Marcador de pie de página"/>
          <p:cNvSpPr>
            <a:spLocks noGrp="1"/>
          </p:cNvSpPr>
          <p:nvPr>
            <p:ph type="ftr" sz="quarter" idx="11"/>
          </p:nvPr>
        </p:nvSpPr>
        <p:spPr/>
        <p:txBody>
          <a:bodyPr/>
          <a:lstStyle/>
          <a:p>
            <a:endParaRPr lang="es-PE"/>
          </a:p>
        </p:txBody>
      </p:sp>
      <p:sp>
        <p:nvSpPr>
          <p:cNvPr id="7" name="6 Marcador de número de diapositiva"/>
          <p:cNvSpPr>
            <a:spLocks noGrp="1"/>
          </p:cNvSpPr>
          <p:nvPr>
            <p:ph type="sldNum" sz="quarter" idx="12"/>
          </p:nvPr>
        </p:nvSpPr>
        <p:spPr/>
        <p:txBody>
          <a:bodyPr/>
          <a:lstStyle/>
          <a:p>
            <a:fld id="{B4206692-142A-4B83-86BF-BF36285FC833}" type="slidenum">
              <a:rPr lang="es-PE" smtClean="0"/>
              <a:pPr/>
              <a:t>‹Nº›</a:t>
            </a:fld>
            <a:endParaRPr lang="es-PE"/>
          </a:p>
        </p:txBody>
      </p:sp>
      <p:sp>
        <p:nvSpPr>
          <p:cNvPr id="9" name="8 Marcador de contenido"/>
          <p:cNvSpPr>
            <a:spLocks noGrp="1"/>
          </p:cNvSpPr>
          <p:nvPr>
            <p:ph sz="quarter" idx="1"/>
          </p:nvPr>
        </p:nvSpPr>
        <p:spPr>
          <a:xfrm>
            <a:off x="457200"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270248"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7543800" cy="1143000"/>
          </a:xfrm>
        </p:spPr>
        <p:txBody>
          <a:bodyPr anchor="b"/>
          <a:lstStyle>
            <a:lvl1pPr>
              <a:defRPr/>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22D9BC61-D716-4648-8DAA-24A04AEAE717}" type="datetimeFigureOut">
              <a:rPr lang="es-PE" smtClean="0"/>
              <a:pPr/>
              <a:t>13/07/2012</a:t>
            </a:fld>
            <a:endParaRPr lang="es-PE"/>
          </a:p>
        </p:txBody>
      </p:sp>
      <p:sp>
        <p:nvSpPr>
          <p:cNvPr id="8" name="7 Marcador de pie de página"/>
          <p:cNvSpPr>
            <a:spLocks noGrp="1"/>
          </p:cNvSpPr>
          <p:nvPr>
            <p:ph type="ftr" sz="quarter" idx="11"/>
          </p:nvPr>
        </p:nvSpPr>
        <p:spPr/>
        <p:txBody>
          <a:bodyPr/>
          <a:lstStyle/>
          <a:p>
            <a:endParaRPr lang="es-PE"/>
          </a:p>
        </p:txBody>
      </p:sp>
      <p:sp>
        <p:nvSpPr>
          <p:cNvPr id="9" name="8 Marcador de número de diapositiva"/>
          <p:cNvSpPr>
            <a:spLocks noGrp="1"/>
          </p:cNvSpPr>
          <p:nvPr>
            <p:ph type="sldNum" sz="quarter" idx="12"/>
          </p:nvPr>
        </p:nvSpPr>
        <p:spPr/>
        <p:txBody>
          <a:bodyPr/>
          <a:lstStyle/>
          <a:p>
            <a:fld id="{B4206692-142A-4B83-86BF-BF36285FC833}" type="slidenum">
              <a:rPr lang="es-PE" smtClean="0"/>
              <a:pPr/>
              <a:t>‹Nº›</a:t>
            </a:fld>
            <a:endParaRPr lang="es-PE"/>
          </a:p>
        </p:txBody>
      </p:sp>
      <p:sp>
        <p:nvSpPr>
          <p:cNvPr id="11" name="10 Marcador de contenido"/>
          <p:cNvSpPr>
            <a:spLocks noGrp="1"/>
          </p:cNvSpPr>
          <p:nvPr>
            <p:ph sz="quarter" idx="2"/>
          </p:nvPr>
        </p:nvSpPr>
        <p:spPr>
          <a:xfrm>
            <a:off x="457200"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371975"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texto"/>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
        <p:nvSpPr>
          <p:cNvPr id="14" name="13 Marcador de texto"/>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6" name="5 Marcador de fecha"/>
          <p:cNvSpPr>
            <a:spLocks noGrp="1"/>
          </p:cNvSpPr>
          <p:nvPr>
            <p:ph type="dt" sz="half" idx="10"/>
          </p:nvPr>
        </p:nvSpPr>
        <p:spPr/>
        <p:txBody>
          <a:bodyPr rtlCol="0"/>
          <a:lstStyle/>
          <a:p>
            <a:fld id="{22D9BC61-D716-4648-8DAA-24A04AEAE717}" type="datetimeFigureOut">
              <a:rPr lang="es-PE" smtClean="0"/>
              <a:pPr/>
              <a:t>13/07/2012</a:t>
            </a:fld>
            <a:endParaRPr lang="es-PE"/>
          </a:p>
        </p:txBody>
      </p:sp>
      <p:sp>
        <p:nvSpPr>
          <p:cNvPr id="7" name="6 Marcador de número de diapositiva"/>
          <p:cNvSpPr>
            <a:spLocks noGrp="1"/>
          </p:cNvSpPr>
          <p:nvPr>
            <p:ph type="sldNum" sz="quarter" idx="11"/>
          </p:nvPr>
        </p:nvSpPr>
        <p:spPr/>
        <p:txBody>
          <a:bodyPr rtlCol="0"/>
          <a:lstStyle/>
          <a:p>
            <a:fld id="{B4206692-142A-4B83-86BF-BF36285FC833}" type="slidenum">
              <a:rPr lang="es-PE" smtClean="0"/>
              <a:pPr/>
              <a:t>‹Nº›</a:t>
            </a:fld>
            <a:endParaRPr lang="es-PE"/>
          </a:p>
        </p:txBody>
      </p:sp>
      <p:sp>
        <p:nvSpPr>
          <p:cNvPr id="8" name="7 Marcador de pie de página"/>
          <p:cNvSpPr>
            <a:spLocks noGrp="1"/>
          </p:cNvSpPr>
          <p:nvPr>
            <p:ph type="ftr" sz="quarter" idx="12"/>
          </p:nvPr>
        </p:nvSpPr>
        <p:spPr/>
        <p:txBody>
          <a:bodyPr rtlCol="0"/>
          <a:lstStyle/>
          <a:p>
            <a:endParaRPr lang="es-P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22D9BC61-D716-4648-8DAA-24A04AEAE717}" type="datetimeFigureOut">
              <a:rPr lang="es-PE" smtClean="0"/>
              <a:pPr/>
              <a:t>13/07/2012</a:t>
            </a:fld>
            <a:endParaRPr lang="es-PE"/>
          </a:p>
        </p:txBody>
      </p:sp>
      <p:sp>
        <p:nvSpPr>
          <p:cNvPr id="3" name="2 Marcador de pie de página"/>
          <p:cNvSpPr>
            <a:spLocks noGrp="1"/>
          </p:cNvSpPr>
          <p:nvPr>
            <p:ph type="ftr" sz="quarter" idx="11"/>
          </p:nvPr>
        </p:nvSpPr>
        <p:spPr/>
        <p:txBody>
          <a:bodyPr/>
          <a:lstStyle/>
          <a:p>
            <a:endParaRPr lang="es-PE"/>
          </a:p>
        </p:txBody>
      </p:sp>
      <p:sp>
        <p:nvSpPr>
          <p:cNvPr id="4" name="3 Marcador de número de diapositiva"/>
          <p:cNvSpPr>
            <a:spLocks noGrp="1"/>
          </p:cNvSpPr>
          <p:nvPr>
            <p:ph type="sldNum" sz="quarter" idx="12"/>
          </p:nvPr>
        </p:nvSpPr>
        <p:spPr/>
        <p:txBody>
          <a:bodyPr/>
          <a:lstStyle/>
          <a:p>
            <a:fld id="{B4206692-142A-4B83-86BF-BF36285FC833}" type="slidenum">
              <a:rPr lang="es-PE" smtClean="0"/>
              <a:pPr/>
              <a:t>‹Nº›</a:t>
            </a:fld>
            <a:endParaRPr lang="es-P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Título"/>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Marcador de contenido"/>
          <p:cNvSpPr>
            <a:spLocks noGrp="1"/>
          </p:cNvSpPr>
          <p:nvPr>
            <p:ph sz="quarter" idx="1"/>
          </p:nvPr>
        </p:nvSpPr>
        <p:spPr>
          <a:xfrm>
            <a:off x="304800" y="274320"/>
            <a:ext cx="5638800" cy="6327648"/>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4"/>
          </p:nvPr>
        </p:nvSpPr>
        <p:spPr/>
        <p:txBody>
          <a:bodyPr rtlCol="0"/>
          <a:lstStyle/>
          <a:p>
            <a:fld id="{22D9BC61-D716-4648-8DAA-24A04AEAE717}" type="datetimeFigureOut">
              <a:rPr lang="es-PE" smtClean="0"/>
              <a:pPr/>
              <a:t>13/07/2012</a:t>
            </a:fld>
            <a:endParaRPr lang="es-PE"/>
          </a:p>
        </p:txBody>
      </p:sp>
      <p:sp>
        <p:nvSpPr>
          <p:cNvPr id="22" name="21 Marcador de número de diapositiva"/>
          <p:cNvSpPr>
            <a:spLocks noGrp="1"/>
          </p:cNvSpPr>
          <p:nvPr>
            <p:ph type="sldNum" sz="quarter" idx="15"/>
          </p:nvPr>
        </p:nvSpPr>
        <p:spPr/>
        <p:txBody>
          <a:bodyPr rtlCol="0"/>
          <a:lstStyle/>
          <a:p>
            <a:fld id="{B4206692-142A-4B83-86BF-BF36285FC833}" type="slidenum">
              <a:rPr lang="es-PE" smtClean="0"/>
              <a:pPr/>
              <a:t>‹Nº›</a:t>
            </a:fld>
            <a:endParaRPr lang="es-PE"/>
          </a:p>
        </p:txBody>
      </p:sp>
      <p:sp>
        <p:nvSpPr>
          <p:cNvPr id="23" name="22 Marcador de pie de página"/>
          <p:cNvSpPr>
            <a:spLocks noGrp="1"/>
          </p:cNvSpPr>
          <p:nvPr>
            <p:ph type="ftr" sz="quarter" idx="16"/>
          </p:nvPr>
        </p:nvSpPr>
        <p:spPr/>
        <p:txBody>
          <a:bodyPr rtlCol="0"/>
          <a:lstStyle/>
          <a:p>
            <a:endParaRPr lang="es-PE"/>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Conector recto"/>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rot="5400000">
            <a:off x="3350133" y="3200400"/>
            <a:ext cx="6309360" cy="457200"/>
          </a:xfrm>
        </p:spPr>
        <p:txBody>
          <a:bodyPr anchor="b"/>
          <a:lstStyle>
            <a:lvl1pPr algn="l">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10" name="9 Conector recto"/>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Rectángulo"/>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Marcador de fecha"/>
          <p:cNvSpPr>
            <a:spLocks noGrp="1"/>
          </p:cNvSpPr>
          <p:nvPr>
            <p:ph type="dt" sz="half" idx="10"/>
          </p:nvPr>
        </p:nvSpPr>
        <p:spPr/>
        <p:txBody>
          <a:bodyPr rtlCol="0"/>
          <a:lstStyle/>
          <a:p>
            <a:fld id="{22D9BC61-D716-4648-8DAA-24A04AEAE717}" type="datetimeFigureOut">
              <a:rPr lang="es-PE" smtClean="0"/>
              <a:pPr/>
              <a:t>13/07/2012</a:t>
            </a:fld>
            <a:endParaRPr lang="es-PE"/>
          </a:p>
        </p:txBody>
      </p:sp>
      <p:sp>
        <p:nvSpPr>
          <p:cNvPr id="18" name="17 Marcador de número de diapositiva"/>
          <p:cNvSpPr>
            <a:spLocks noGrp="1"/>
          </p:cNvSpPr>
          <p:nvPr>
            <p:ph type="sldNum" sz="quarter" idx="11"/>
          </p:nvPr>
        </p:nvSpPr>
        <p:spPr/>
        <p:txBody>
          <a:bodyPr rtlCol="0"/>
          <a:lstStyle/>
          <a:p>
            <a:fld id="{B4206692-142A-4B83-86BF-BF36285FC833}" type="slidenum">
              <a:rPr lang="es-PE" smtClean="0"/>
              <a:pPr/>
              <a:t>‹Nº›</a:t>
            </a:fld>
            <a:endParaRPr lang="es-PE"/>
          </a:p>
        </p:txBody>
      </p:sp>
      <p:sp>
        <p:nvSpPr>
          <p:cNvPr id="21" name="20 Marcador de pie de página"/>
          <p:cNvSpPr>
            <a:spLocks noGrp="1"/>
          </p:cNvSpPr>
          <p:nvPr>
            <p:ph type="ftr" sz="quarter" idx="12"/>
          </p:nvPr>
        </p:nvSpPr>
        <p:spPr/>
        <p:txBody>
          <a:bodyPr rtlCol="0"/>
          <a:lstStyle/>
          <a:p>
            <a:endParaRPr lang="es-P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Marcador de título"/>
          <p:cNvSpPr>
            <a:spLocks noGrp="1"/>
          </p:cNvSpPr>
          <p:nvPr>
            <p:ph type="title"/>
          </p:nvPr>
        </p:nvSpPr>
        <p:spPr>
          <a:xfrm>
            <a:off x="457200" y="274638"/>
            <a:ext cx="7467600" cy="1143000"/>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22D9BC61-D716-4648-8DAA-24A04AEAE717}" type="datetimeFigureOut">
              <a:rPr lang="es-PE" smtClean="0"/>
              <a:pPr/>
              <a:t>13/07/2012</a:t>
            </a:fld>
            <a:endParaRPr lang="es-PE"/>
          </a:p>
        </p:txBody>
      </p:sp>
      <p:sp>
        <p:nvSpPr>
          <p:cNvPr id="3" name="2 Marcador de pie de página"/>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s-PE"/>
          </a:p>
        </p:txBody>
      </p:sp>
      <p:sp>
        <p:nvSpPr>
          <p:cNvPr id="7" name="6 Conector recto"/>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4206692-142A-4B83-86BF-BF36285FC833}" type="slidenum">
              <a:rPr lang="es-PE" smtClean="0"/>
              <a:pPr/>
              <a:t>‹Nº›</a:t>
            </a:fld>
            <a:endParaRPr lang="es-PE"/>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285984" y="1428736"/>
            <a:ext cx="6477000" cy="4214842"/>
          </a:xfrm>
        </p:spPr>
        <p:txBody>
          <a:bodyPr>
            <a:normAutofit/>
          </a:bodyPr>
          <a:lstStyle/>
          <a:p>
            <a:pPr lvl="0"/>
            <a:r>
              <a:rPr lang="es-PE" sz="3200" dirty="0" smtClean="0"/>
              <a:t>Fuentes de financiamiento para una empresa </a:t>
            </a:r>
            <a:r>
              <a:rPr lang="es-PE" sz="3200" b="1" cap="none" dirty="0" smtClean="0">
                <a:solidFill>
                  <a:srgbClr val="FFFFFF"/>
                </a:solidFill>
                <a:latin typeface="Aharoni" pitchFamily="2" charset="-79"/>
                <a:cs typeface="Aharoni" pitchFamily="2" charset="-79"/>
              </a:rPr>
              <a:t>Una de las funciones de las finanzas en una empresa, es la de buscar financiamiento. Esta búsqueda de financiamiento básicamente se da por dos motivos</a:t>
            </a:r>
            <a:br>
              <a:rPr lang="es-PE" sz="3200" b="1" cap="none" dirty="0" smtClean="0">
                <a:solidFill>
                  <a:srgbClr val="FFFFFF"/>
                </a:solidFill>
                <a:latin typeface="Aharoni" pitchFamily="2" charset="-79"/>
                <a:cs typeface="Aharoni" pitchFamily="2" charset="-79"/>
              </a:rPr>
            </a:br>
            <a:endParaRPr lang="es-PE" sz="3200" dirty="0"/>
          </a:p>
        </p:txBody>
      </p:sp>
      <p:sp>
        <p:nvSpPr>
          <p:cNvPr id="5" name="4 Subtítulo"/>
          <p:cNvSpPr>
            <a:spLocks noGrp="1"/>
          </p:cNvSpPr>
          <p:nvPr>
            <p:ph type="subTitle" idx="1"/>
          </p:nvPr>
        </p:nvSpPr>
        <p:spPr>
          <a:xfrm>
            <a:off x="2285984" y="3357562"/>
            <a:ext cx="6172200" cy="2000264"/>
          </a:xfrm>
        </p:spPr>
        <p:txBody>
          <a:bodyPr/>
          <a:lstStyle/>
          <a:p>
            <a:r>
              <a:rPr lang="es-PE" dirty="0" smtClean="0"/>
              <a:t>Una de las funciones de las finanzas  en una empresa , es la de buscar financiamientos .</a:t>
            </a:r>
          </a:p>
          <a:p>
            <a:r>
              <a:rPr lang="es-PE" dirty="0" smtClean="0"/>
              <a:t>Esta búsqueda de financiamiento básicamente se da por dos motivos .</a:t>
            </a:r>
            <a:endParaRPr lang="es-PE" dirty="0"/>
          </a:p>
        </p:txBody>
      </p:sp>
      <p:sp>
        <p:nvSpPr>
          <p:cNvPr id="6" name="2 Subtítulo"/>
          <p:cNvSpPr txBox="1">
            <a:spLocks/>
          </p:cNvSpPr>
          <p:nvPr/>
        </p:nvSpPr>
        <p:spPr>
          <a:xfrm>
            <a:off x="2438400" y="4357694"/>
            <a:ext cx="6491318" cy="1214446"/>
          </a:xfrm>
          <a:prstGeom prst="rect">
            <a:avLst/>
          </a:prstGeom>
        </p:spPr>
        <p:txBody>
          <a:bodyPr vert="horz" anchor="ctr">
            <a:noAutofit/>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endParaRPr kumimoji="0" lang="es-PE" sz="2400" b="1" i="0" u="none" strike="noStrike" kern="1200" cap="none" spc="0" normalizeH="0" baseline="0" noProof="0" dirty="0">
              <a:ln>
                <a:noFill/>
              </a:ln>
              <a:solidFill>
                <a:srgbClr val="FFFFFF"/>
              </a:solidFill>
              <a:effectLst/>
              <a:uLnTx/>
              <a:uFillTx/>
              <a:latin typeface="Aharoni" pitchFamily="2" charset="-79"/>
              <a:ea typeface="+mn-ea"/>
              <a:cs typeface="Aharoni" pitchFamily="2" charset="-79"/>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612648" y="714356"/>
            <a:ext cx="4173666" cy="5381644"/>
          </a:xfrm>
        </p:spPr>
        <p:txBody>
          <a:bodyPr>
            <a:normAutofit fontScale="70000" lnSpcReduction="20000"/>
          </a:bodyPr>
          <a:lstStyle/>
          <a:p>
            <a:r>
              <a:rPr lang="es-PE" dirty="0" smtClean="0"/>
              <a:t>1. cuando la empresa tiene falta de liquidez necesaria para hacer frente a las operaciones diarias, por ejemplo, cuando se necesita pagar las deudas u obligaciones, comprar insumos, mantener el inventario, pagar sueldos, pagar el alquiler del local, etc.</a:t>
            </a:r>
          </a:p>
          <a:p>
            <a:r>
              <a:rPr lang="es-PE" dirty="0" smtClean="0"/>
              <a:t>2.cuando la empresa quiere crecer o expandirse y no cuenta con el capital propio suficiente para hacer frente a la mayor inversión, por ejemplo, cuando se quiere adquirir nueva maquinaria, cuando se quiere contar con mayores equipos, obtener una mayor mercadería o materia prima para aumentar el volumen de producción, incursionar en nuevos, mercados, desarrollar o lanzar un nuevo producto, ampliar el local, abrir nuevas sucursales, etc.</a:t>
            </a:r>
            <a:endParaRPr lang="es-PE" dirty="0"/>
          </a:p>
        </p:txBody>
      </p:sp>
      <p:pic>
        <p:nvPicPr>
          <p:cNvPr id="6146" name="Picture 2" descr="http://g.cdn.mersap.com/finanzas-aplicadas/files/2010/09/financiamiento-empresas.jpg"/>
          <p:cNvPicPr>
            <a:picLocks noChangeAspect="1" noChangeArrowheads="1"/>
          </p:cNvPicPr>
          <p:nvPr/>
        </p:nvPicPr>
        <p:blipFill>
          <a:blip r:embed="rId2"/>
          <a:srcRect/>
          <a:stretch>
            <a:fillRect/>
          </a:stretch>
        </p:blipFill>
        <p:spPr bwMode="auto">
          <a:xfrm>
            <a:off x="5072066" y="1643050"/>
            <a:ext cx="3571900" cy="4572032"/>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PE" dirty="0" smtClean="0"/>
              <a:t>Veamos a continuación cuales son las principales fuentes de financiamiento:</a:t>
            </a:r>
            <a:endParaRPr lang="es-PE" dirty="0"/>
          </a:p>
        </p:txBody>
      </p:sp>
      <p:sp>
        <p:nvSpPr>
          <p:cNvPr id="3" name="2 Marcador de contenido"/>
          <p:cNvSpPr>
            <a:spLocks noGrp="1"/>
          </p:cNvSpPr>
          <p:nvPr>
            <p:ph sz="quarter" idx="1"/>
          </p:nvPr>
        </p:nvSpPr>
        <p:spPr>
          <a:xfrm>
            <a:off x="571472" y="1357298"/>
            <a:ext cx="3643338" cy="5357850"/>
          </a:xfrm>
        </p:spPr>
        <p:txBody>
          <a:bodyPr>
            <a:noAutofit/>
          </a:bodyPr>
          <a:lstStyle/>
          <a:p>
            <a:r>
              <a:rPr lang="es-PE" sz="1500" i="1" u="sng" dirty="0" smtClean="0"/>
              <a:t>Familiares o amigos</a:t>
            </a:r>
          </a:p>
          <a:p>
            <a:r>
              <a:rPr lang="es-PE" sz="1500" dirty="0" smtClean="0"/>
              <a:t>La forma mas simple de obtener financiamiento es pidiendo dinero prestado a familiares o amigos. Se suele usar esta fuente solo cuando el dinero se necesita es poco.</a:t>
            </a:r>
          </a:p>
          <a:p>
            <a:endParaRPr lang="es-PE" sz="1500" i="1" u="sng" dirty="0" smtClean="0"/>
          </a:p>
          <a:p>
            <a:r>
              <a:rPr lang="es-PE" sz="1500" i="1" u="sng" dirty="0" smtClean="0"/>
              <a:t>Bancos</a:t>
            </a:r>
          </a:p>
          <a:p>
            <a:r>
              <a:rPr lang="es-PE" sz="1500" dirty="0" smtClean="0"/>
              <a:t>La forma mas común de obtener financiamiento es solicitando un préstamo en un banco.</a:t>
            </a:r>
          </a:p>
          <a:p>
            <a:r>
              <a:rPr lang="es-PE" sz="1500" dirty="0" smtClean="0"/>
              <a:t>Para otorgar un préstamo a una empresa, lo usual es que los bancos pidan un mínimo de 6 meses de experiencia en el mercado.</a:t>
            </a:r>
          </a:p>
          <a:p>
            <a:r>
              <a:rPr lang="es-PE" sz="1500" dirty="0" smtClean="0"/>
              <a:t>Si el monto es elevado, lo usual es que pidan garantías ya sea los bienes o activos de la empresa, o bienes personales.</a:t>
            </a:r>
            <a:endParaRPr lang="es-PE" sz="1500" dirty="0"/>
          </a:p>
        </p:txBody>
      </p:sp>
      <p:pic>
        <p:nvPicPr>
          <p:cNvPr id="5122" name="Picture 2" descr="http://www.costosperu.com/noticias/1310.jpg"/>
          <p:cNvPicPr>
            <a:picLocks noChangeAspect="1" noChangeArrowheads="1"/>
          </p:cNvPicPr>
          <p:nvPr/>
        </p:nvPicPr>
        <p:blipFill>
          <a:blip r:embed="rId2"/>
          <a:srcRect/>
          <a:stretch>
            <a:fillRect/>
          </a:stretch>
        </p:blipFill>
        <p:spPr bwMode="auto">
          <a:xfrm>
            <a:off x="4643438" y="1714488"/>
            <a:ext cx="3786214" cy="4476749"/>
          </a:xfrm>
          <a:prstGeom prst="rect">
            <a:avLst/>
          </a:prstGeom>
          <a:noFill/>
          <a:ln>
            <a:solidFill>
              <a:schemeClr val="accent1"/>
            </a:solidFill>
          </a:ln>
        </p:spPr>
      </p:pic>
      <p:sp>
        <p:nvSpPr>
          <p:cNvPr id="5124" name="AutoShape 4" descr="drama2.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PE"/>
          </a:p>
        </p:txBody>
      </p:sp>
      <p:sp>
        <p:nvSpPr>
          <p:cNvPr id="5126" name="AutoShape 6" descr="drama2.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PE"/>
          </a:p>
        </p:txBody>
      </p:sp>
      <p:sp>
        <p:nvSpPr>
          <p:cNvPr id="5128" name="AutoShape 8" descr="drama2.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PE"/>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28596" y="428604"/>
            <a:ext cx="4286280" cy="6215106"/>
          </a:xfrm>
        </p:spPr>
        <p:txBody>
          <a:bodyPr>
            <a:normAutofit fontScale="92500" lnSpcReduction="10000"/>
          </a:bodyPr>
          <a:lstStyle/>
          <a:p>
            <a:r>
              <a:rPr lang="es-PE" i="1" u="sng" dirty="0" smtClean="0"/>
              <a:t>Entidades financieras no bancarias:</a:t>
            </a:r>
          </a:p>
          <a:p>
            <a:r>
              <a:rPr lang="es-PE" sz="2000" dirty="0" smtClean="0"/>
              <a:t>Algunas de ellas especializadas en pequeñas y medianas empresa, por lo que los requisitos suelen ser menores que los que pide un banco, pero el  monto del préstamo que otorgan suele ser menor, suele ser otorgado por un menor tiempo y suele ser otorgado por un menor tiempo y suele tener un mayor costo a tasa de interés.</a:t>
            </a:r>
          </a:p>
          <a:p>
            <a:r>
              <a:rPr lang="es-PE" i="1" u="sng" dirty="0" smtClean="0"/>
              <a:t>Empresas de leasing:</a:t>
            </a:r>
          </a:p>
          <a:p>
            <a:pPr>
              <a:buNone/>
            </a:pPr>
            <a:r>
              <a:rPr lang="es-PE" sz="2000" dirty="0" smtClean="0"/>
              <a:t>Algunas de ellas especializadas en pequeñas y medianas empresas, por lo que los requisitos suelen ser menores que los que pide un banco, pero el monto del préstamo que otorgan suele ser menor, suele tener un mayor costo o tasa de interés.</a:t>
            </a:r>
          </a:p>
          <a:p>
            <a:pPr>
              <a:buNone/>
            </a:pPr>
            <a:endParaRPr lang="es-PE" dirty="0" smtClean="0"/>
          </a:p>
        </p:txBody>
      </p:sp>
      <p:pic>
        <p:nvPicPr>
          <p:cNvPr id="4098" name="Picture 2" descr="http://3.bp.blogspot.com/_nCKNbKGRpjY/TAL0a2Pr3VI/AAAAAAAAAEU/mqwPq4bMmSs/s1600/fuente.bmp"/>
          <p:cNvPicPr>
            <a:picLocks noChangeAspect="1" noChangeArrowheads="1"/>
          </p:cNvPicPr>
          <p:nvPr/>
        </p:nvPicPr>
        <p:blipFill>
          <a:blip r:embed="rId2"/>
          <a:srcRect/>
          <a:stretch>
            <a:fillRect/>
          </a:stretch>
        </p:blipFill>
        <p:spPr bwMode="auto">
          <a:xfrm>
            <a:off x="4714876" y="1071546"/>
            <a:ext cx="3786214" cy="2571768"/>
          </a:xfrm>
          <a:prstGeom prst="rect">
            <a:avLst/>
          </a:prstGeom>
          <a:noFill/>
          <a:ln>
            <a:solidFill>
              <a:schemeClr val="accent1"/>
            </a:solidFill>
          </a:ln>
        </p:spPr>
      </p:pic>
      <p:pic>
        <p:nvPicPr>
          <p:cNvPr id="4100" name="Picture 4" descr="http://1.bp.blogspot.com/_jXrEm4sMU0A/TMIoiMesgKI/AAAAAAAAA7o/AcdXHVBGbXo/s320/arrendamiento+financiero.JPG"/>
          <p:cNvPicPr>
            <a:picLocks noChangeAspect="1" noChangeArrowheads="1"/>
          </p:cNvPicPr>
          <p:nvPr/>
        </p:nvPicPr>
        <p:blipFill>
          <a:blip r:embed="rId3"/>
          <a:srcRect/>
          <a:stretch>
            <a:fillRect/>
          </a:stretch>
        </p:blipFill>
        <p:spPr bwMode="auto">
          <a:xfrm>
            <a:off x="4857752" y="4000504"/>
            <a:ext cx="3643338" cy="2190750"/>
          </a:xfrm>
          <a:prstGeom prst="rect">
            <a:avLst/>
          </a:prstGeom>
          <a:noFill/>
          <a:ln>
            <a:solidFill>
              <a:schemeClr val="accent1"/>
            </a:solid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214282" y="357166"/>
            <a:ext cx="4214842" cy="5881710"/>
          </a:xfrm>
        </p:spPr>
        <p:txBody>
          <a:bodyPr>
            <a:normAutofit fontScale="77500" lnSpcReduction="20000"/>
          </a:bodyPr>
          <a:lstStyle/>
          <a:p>
            <a:r>
              <a:rPr lang="es-PE" i="1" u="sng" dirty="0" smtClean="0"/>
              <a:t>Empresas de factoring:</a:t>
            </a:r>
          </a:p>
          <a:p>
            <a:pPr>
              <a:buNone/>
            </a:pPr>
            <a:r>
              <a:rPr lang="es-PE" sz="2000" dirty="0" smtClean="0"/>
              <a:t>Bancos o entidades financieras que brinden el producto del factoring, que consiste en un contrato mediante el cual le cedemos a un banco o entidad financiera los derechos de nuestras cuentas por cobrar, a cambio de que nos las abonen por anticipado (deduciendo los intereses o comisiones que el banco nos puede cobrar)</a:t>
            </a:r>
          </a:p>
          <a:p>
            <a:r>
              <a:rPr lang="es-PE" i="1" u="sng" dirty="0" smtClean="0"/>
              <a:t>Financieras de consumo:</a:t>
            </a:r>
          </a:p>
          <a:p>
            <a:r>
              <a:rPr lang="es-PE" sz="2000" dirty="0" smtClean="0"/>
              <a:t>Por ejemplo aquellas que otorgan tarjetas de crédito. Esta fuente de financiamiento no esta ligada a un negocio o empresa, pero es una fuente de la cual podemos obtener dinero para nuestra empresa.</a:t>
            </a:r>
          </a:p>
          <a:p>
            <a:r>
              <a:rPr lang="es-PE" i="1" u="sng" dirty="0" smtClean="0"/>
              <a:t>Proveedores</a:t>
            </a:r>
          </a:p>
          <a:p>
            <a:r>
              <a:rPr lang="es-PE" sz="2000" dirty="0" smtClean="0"/>
              <a:t>A través de la obtención de un crédito comercial ejemplo. Podemos conseguir que un proveedor nos provea de mercadería, materias primas o algún activo y nos permita pagarlo en cuotas mensuales en lugar de tener que realizar un único pago en efectivo.</a:t>
            </a:r>
            <a:endParaRPr lang="es-PE" sz="2000" dirty="0"/>
          </a:p>
        </p:txBody>
      </p:sp>
      <p:pic>
        <p:nvPicPr>
          <p:cNvPr id="3074" name="Picture 2" descr="http://www.finanzzas.com/wp-content/uploads/factoring.bmp"/>
          <p:cNvPicPr>
            <a:picLocks noChangeAspect="1" noChangeArrowheads="1"/>
          </p:cNvPicPr>
          <p:nvPr/>
        </p:nvPicPr>
        <p:blipFill>
          <a:blip r:embed="rId2"/>
          <a:srcRect/>
          <a:stretch>
            <a:fillRect/>
          </a:stretch>
        </p:blipFill>
        <p:spPr bwMode="auto">
          <a:xfrm>
            <a:off x="5286380" y="214291"/>
            <a:ext cx="2857520" cy="2000264"/>
          </a:xfrm>
          <a:prstGeom prst="rect">
            <a:avLst/>
          </a:prstGeom>
          <a:noFill/>
          <a:ln>
            <a:solidFill>
              <a:schemeClr val="accent1"/>
            </a:solidFill>
          </a:ln>
        </p:spPr>
      </p:pic>
      <p:pic>
        <p:nvPicPr>
          <p:cNvPr id="3076" name="Picture 4" descr="http://definanzas.com/wp-content/uploads/prestamos.jpg"/>
          <p:cNvPicPr>
            <a:picLocks noChangeAspect="1" noChangeArrowheads="1"/>
          </p:cNvPicPr>
          <p:nvPr/>
        </p:nvPicPr>
        <p:blipFill>
          <a:blip r:embed="rId3"/>
          <a:srcRect/>
          <a:stretch>
            <a:fillRect/>
          </a:stretch>
        </p:blipFill>
        <p:spPr bwMode="auto">
          <a:xfrm>
            <a:off x="5286380" y="2500306"/>
            <a:ext cx="2967028" cy="2000263"/>
          </a:xfrm>
          <a:prstGeom prst="rect">
            <a:avLst/>
          </a:prstGeom>
          <a:noFill/>
          <a:ln>
            <a:solidFill>
              <a:schemeClr val="accent1"/>
            </a:solidFill>
          </a:ln>
        </p:spPr>
      </p:pic>
      <p:pic>
        <p:nvPicPr>
          <p:cNvPr id="3078" name="Picture 6" descr="http://4.bp.blogspot.com/-bsReC53yuYQ/T1Rvh2iwfnI/AAAAAAAAAH0/9QvpkCzz9IU/s1600/gestion+de+pagos+a+proveedores+-+confirming_BIG.jpg"/>
          <p:cNvPicPr>
            <a:picLocks noChangeAspect="1" noChangeArrowheads="1"/>
          </p:cNvPicPr>
          <p:nvPr/>
        </p:nvPicPr>
        <p:blipFill>
          <a:blip r:embed="rId4"/>
          <a:srcRect/>
          <a:stretch>
            <a:fillRect/>
          </a:stretch>
        </p:blipFill>
        <p:spPr bwMode="auto">
          <a:xfrm>
            <a:off x="5500694" y="4643446"/>
            <a:ext cx="2476500" cy="1771644"/>
          </a:xfrm>
          <a:prstGeom prst="rect">
            <a:avLst/>
          </a:prstGeom>
          <a:noFill/>
          <a:ln>
            <a:solidFill>
              <a:schemeClr val="accent1"/>
            </a:solid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612648" y="285728"/>
            <a:ext cx="4387980" cy="6215106"/>
          </a:xfrm>
        </p:spPr>
        <p:txBody>
          <a:bodyPr>
            <a:normAutofit/>
          </a:bodyPr>
          <a:lstStyle/>
          <a:p>
            <a:r>
              <a:rPr lang="es-PE" sz="1500" i="1" u="sng" dirty="0" smtClean="0"/>
              <a:t>Emisión de acciones</a:t>
            </a:r>
          </a:p>
          <a:p>
            <a:r>
              <a:rPr lang="es-PE" sz="1500" dirty="0" smtClean="0"/>
              <a:t> una fuente  de financiamiento consiste en la venta de acciones que consiste en títulos que se le otorgan a quien las posea, el derecho de participar en la distribución de las utilidades de la empresa y en la distribución del capital social en caso se liquide esta.</a:t>
            </a:r>
          </a:p>
          <a:p>
            <a:r>
              <a:rPr lang="es-PE" sz="1500" i="1" u="sng" dirty="0" smtClean="0"/>
              <a:t>Emisión de bonos:</a:t>
            </a:r>
          </a:p>
          <a:p>
            <a:r>
              <a:rPr lang="es-PE" sz="1500" dirty="0" smtClean="0"/>
              <a:t>Otra fuente de financiamiento consiste en la emisión de bonos, que son títulos de deuda que la empresa emite, y se compromete a pagar intereses periódicos y a devolver el valor de la deuda al vencimiento de un plazo</a:t>
            </a:r>
          </a:p>
          <a:p>
            <a:r>
              <a:rPr lang="es-PE" sz="1500" i="1" u="sng" dirty="0" smtClean="0"/>
              <a:t>Canjes o trueque con otras empresas: </a:t>
            </a:r>
          </a:p>
          <a:p>
            <a:r>
              <a:rPr lang="es-PE" sz="1500" dirty="0" smtClean="0"/>
              <a:t> intercambiar un producto o servicio por otro, por ejemplo, pagar anuncios o publicidad con nuestros productos, o brindarles nuestros servicios a los trabajadores de una empresa, a cambio de que nos provea de insumos y mercaderías.</a:t>
            </a:r>
          </a:p>
          <a:p>
            <a:r>
              <a:rPr lang="es-PE" sz="1500" i="1" u="sng" dirty="0" smtClean="0"/>
              <a:t>Buscar un socio:</a:t>
            </a:r>
          </a:p>
          <a:p>
            <a:r>
              <a:rPr lang="es-PE" sz="1500" dirty="0" smtClean="0"/>
              <a:t>Buscar una persona que quería invertir en nuestra empresa y a la vez trabajar junto con nosotros en su crecimiento.</a:t>
            </a:r>
            <a:endParaRPr lang="es-PE" sz="1500" dirty="0"/>
          </a:p>
        </p:txBody>
      </p:sp>
      <p:pic>
        <p:nvPicPr>
          <p:cNvPr id="2050" name="Picture 2" descr="http://www.iprofesional.com/adjuntos/jpg/2010/10/246209.jpg"/>
          <p:cNvPicPr>
            <a:picLocks noChangeAspect="1" noChangeArrowheads="1"/>
          </p:cNvPicPr>
          <p:nvPr/>
        </p:nvPicPr>
        <p:blipFill>
          <a:blip r:embed="rId2"/>
          <a:srcRect/>
          <a:stretch>
            <a:fillRect/>
          </a:stretch>
        </p:blipFill>
        <p:spPr bwMode="auto">
          <a:xfrm>
            <a:off x="5214942" y="642918"/>
            <a:ext cx="3543284" cy="2857520"/>
          </a:xfrm>
          <a:prstGeom prst="rect">
            <a:avLst/>
          </a:prstGeom>
          <a:noFill/>
          <a:ln>
            <a:solidFill>
              <a:schemeClr val="accent1"/>
            </a:solidFill>
          </a:ln>
        </p:spPr>
      </p:pic>
      <p:pic>
        <p:nvPicPr>
          <p:cNvPr id="5" name="4 Imagen" descr="descarga.jpg"/>
          <p:cNvPicPr>
            <a:picLocks noChangeAspect="1"/>
          </p:cNvPicPr>
          <p:nvPr/>
        </p:nvPicPr>
        <p:blipFill>
          <a:blip r:embed="rId3"/>
          <a:stretch>
            <a:fillRect/>
          </a:stretch>
        </p:blipFill>
        <p:spPr>
          <a:xfrm>
            <a:off x="5072066" y="3929066"/>
            <a:ext cx="3857651" cy="2357454"/>
          </a:xfrm>
          <a:prstGeom prst="rect">
            <a:avLst/>
          </a:prstGeom>
          <a:ln>
            <a:solidFill>
              <a:schemeClr val="accent1"/>
            </a:solid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214282" y="357166"/>
            <a:ext cx="3929090" cy="6143668"/>
          </a:xfrm>
        </p:spPr>
        <p:txBody>
          <a:bodyPr>
            <a:normAutofit/>
          </a:bodyPr>
          <a:lstStyle/>
          <a:p>
            <a:r>
              <a:rPr lang="es-PE" i="1" u="sng" dirty="0" smtClean="0"/>
              <a:t>Buscar un inversionista</a:t>
            </a:r>
          </a:p>
          <a:p>
            <a:r>
              <a:rPr lang="es-PE" dirty="0" smtClean="0"/>
              <a:t> podríamos buscar, por ejemplo “entidades de capital de riesgo” o “inversiones ángeles” (que a diferencia de las entidades de capital de riesgo, utiliza fondos propios y no de terceros), o simplemente cualquier persona empresa o entidad que desee invertir dinero en nuestra empresa a cambio de un porcentaje de las utilidades.</a:t>
            </a:r>
            <a:endParaRPr lang="es-PE" dirty="0"/>
          </a:p>
        </p:txBody>
      </p:sp>
      <p:pic>
        <p:nvPicPr>
          <p:cNvPr id="4" name="3 Imagen" descr="images.jpg"/>
          <p:cNvPicPr>
            <a:picLocks noChangeAspect="1"/>
          </p:cNvPicPr>
          <p:nvPr/>
        </p:nvPicPr>
        <p:blipFill>
          <a:blip r:embed="rId2"/>
          <a:stretch>
            <a:fillRect/>
          </a:stretch>
        </p:blipFill>
        <p:spPr>
          <a:xfrm>
            <a:off x="4286248" y="857232"/>
            <a:ext cx="4000528" cy="5143536"/>
          </a:xfrm>
          <a:prstGeom prst="rect">
            <a:avLst/>
          </a:prstGeom>
          <a:ln>
            <a:solidFill>
              <a:schemeClr val="accent1"/>
            </a:solidFill>
          </a:ln>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irador">
  <a:themeElements>
    <a:clrScheme name="Brío">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Mirador">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irador">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350</TotalTime>
  <Words>799</Words>
  <Application>Microsoft Office PowerPoint</Application>
  <PresentationFormat>Presentación en pantalla (4:3)</PresentationFormat>
  <Paragraphs>33</Paragraphs>
  <Slides>7</Slides>
  <Notes>0</Notes>
  <HiddenSlides>0</HiddenSlides>
  <MMClips>0</MMClips>
  <ScaleCrop>false</ScaleCrop>
  <HeadingPairs>
    <vt:vector size="4" baseType="variant">
      <vt:variant>
        <vt:lpstr>Tema</vt:lpstr>
      </vt:variant>
      <vt:variant>
        <vt:i4>1</vt:i4>
      </vt:variant>
      <vt:variant>
        <vt:lpstr>Títulos de diapositiva</vt:lpstr>
      </vt:variant>
      <vt:variant>
        <vt:i4>7</vt:i4>
      </vt:variant>
    </vt:vector>
  </HeadingPairs>
  <TitlesOfParts>
    <vt:vector size="8" baseType="lpstr">
      <vt:lpstr>Mirador</vt:lpstr>
      <vt:lpstr>Fuentes de financiamiento para una empresa Una de las funciones de las finanzas en una empresa, es la de buscar financiamiento. Esta búsqueda de financiamiento básicamente se da por dos motivos </vt:lpstr>
      <vt:lpstr>Diapositiva 2</vt:lpstr>
      <vt:lpstr>Veamos a continuación cuales son las principales fuentes de financiamiento:</vt:lpstr>
      <vt:lpstr>Diapositiva 4</vt:lpstr>
      <vt:lpstr>Diapositiva 5</vt:lpstr>
      <vt:lpstr>Diapositiva 6</vt:lpstr>
      <vt:lpstr>Diapositiva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Fuentes de financiamiento para una empresa</dc:title>
  <dc:creator>UniCorN</dc:creator>
  <cp:lastModifiedBy>Pc</cp:lastModifiedBy>
  <cp:revision>39</cp:revision>
  <dcterms:created xsi:type="dcterms:W3CDTF">2012-07-08T19:11:02Z</dcterms:created>
  <dcterms:modified xsi:type="dcterms:W3CDTF">2012-07-13T17:01:21Z</dcterms:modified>
</cp:coreProperties>
</file>