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4"/>
  </p:sldMasterIdLst>
  <p:handoutMasterIdLst>
    <p:handoutMasterId r:id="rId11"/>
  </p:handoutMasterIdLst>
  <p:sldIdLst>
    <p:sldId id="256" r:id="rId5"/>
    <p:sldId id="257" r:id="rId6"/>
    <p:sldId id="258" r:id="rId7"/>
    <p:sldId id="259" r:id="rId8"/>
    <p:sldId id="260" r:id="rId9"/>
    <p:sldId id="261" r:id="rId10"/>
  </p:sldIdLst>
  <p:sldSz cx="9144000" cy="6858000" type="screen4x3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7" autoAdjust="0"/>
    <p:restoredTop sz="94660"/>
  </p:normalViewPr>
  <p:slideViewPr>
    <p:cSldViewPr>
      <p:cViewPr varScale="1">
        <p:scale>
          <a:sx n="65" d="100"/>
          <a:sy n="65" d="100"/>
        </p:scale>
        <p:origin x="-1434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EE2B22-E59D-482B-AFF9-704A90BF81C4}" type="datetimeFigureOut">
              <a:rPr lang="es-PE" smtClean="0"/>
              <a:pPr/>
              <a:t>13/07/2012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D0D0F-904E-4055-AEB8-E6877A63BCB3}" type="slidenum">
              <a:rPr lang="es-PE" smtClean="0"/>
              <a:pPr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D003B83-3137-4F45-A689-5DD64719F2E6}" type="datetimeFigureOut">
              <a:rPr lang="es-PE" smtClean="0"/>
              <a:pPr/>
              <a:t>13/07/2012</a:t>
            </a:fld>
            <a:endParaRPr lang="es-PE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PE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E98CEFF-D2AC-458E-89AE-6838235ECF73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3B83-3137-4F45-A689-5DD64719F2E6}" type="datetimeFigureOut">
              <a:rPr lang="es-PE" smtClean="0"/>
              <a:pPr/>
              <a:t>13/07/2012</a:t>
            </a:fld>
            <a:endParaRPr lang="es-P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CEFF-D2AC-458E-89AE-6838235ECF73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3B83-3137-4F45-A689-5DD64719F2E6}" type="datetimeFigureOut">
              <a:rPr lang="es-PE" smtClean="0"/>
              <a:pPr/>
              <a:t>13/07/2012</a:t>
            </a:fld>
            <a:endParaRPr lang="es-P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CEFF-D2AC-458E-89AE-6838235ECF73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D003B83-3137-4F45-A689-5DD64719F2E6}" type="datetimeFigureOut">
              <a:rPr lang="es-PE" smtClean="0"/>
              <a:pPr/>
              <a:t>13/07/2012</a:t>
            </a:fld>
            <a:endParaRPr lang="es-P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PE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CEFF-D2AC-458E-89AE-6838235ECF73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D003B83-3137-4F45-A689-5DD64719F2E6}" type="datetimeFigureOut">
              <a:rPr lang="es-PE" smtClean="0"/>
              <a:pPr/>
              <a:t>13/07/2012</a:t>
            </a:fld>
            <a:endParaRPr lang="es-P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PE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E98CEFF-D2AC-458E-89AE-6838235ECF73}" type="slidenum">
              <a:rPr lang="es-PE" smtClean="0"/>
              <a:pPr/>
              <a:t>‹Nº›</a:t>
            </a:fld>
            <a:endParaRPr lang="es-PE" dirty="0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D003B83-3137-4F45-A689-5DD64719F2E6}" type="datetimeFigureOut">
              <a:rPr lang="es-PE" smtClean="0"/>
              <a:pPr/>
              <a:t>13/07/2012</a:t>
            </a:fld>
            <a:endParaRPr lang="es-PE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PE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E98CEFF-D2AC-458E-89AE-6838235ECF73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D003B83-3137-4F45-A689-5DD64719F2E6}" type="datetimeFigureOut">
              <a:rPr lang="es-PE" smtClean="0"/>
              <a:pPr/>
              <a:t>13/07/2012</a:t>
            </a:fld>
            <a:endParaRPr lang="es-PE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PE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E98CEFF-D2AC-458E-89AE-6838235ECF73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3B83-3137-4F45-A689-5DD64719F2E6}" type="datetimeFigureOut">
              <a:rPr lang="es-PE" smtClean="0"/>
              <a:pPr/>
              <a:t>13/07/2012</a:t>
            </a:fld>
            <a:endParaRPr lang="es-PE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CEFF-D2AC-458E-89AE-6838235ECF73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D003B83-3137-4F45-A689-5DD64719F2E6}" type="datetimeFigureOut">
              <a:rPr lang="es-PE" smtClean="0"/>
              <a:pPr/>
              <a:t>13/07/2012</a:t>
            </a:fld>
            <a:endParaRPr lang="es-PE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E98CEFF-D2AC-458E-89AE-6838235ECF73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D003B83-3137-4F45-A689-5DD64719F2E6}" type="datetimeFigureOut">
              <a:rPr lang="es-PE" smtClean="0"/>
              <a:pPr/>
              <a:t>13/07/2012</a:t>
            </a:fld>
            <a:endParaRPr lang="es-PE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PE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E98CEFF-D2AC-458E-89AE-6838235ECF73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D003B83-3137-4F45-A689-5DD64719F2E6}" type="datetimeFigureOut">
              <a:rPr lang="es-PE" smtClean="0"/>
              <a:pPr/>
              <a:t>13/07/2012</a:t>
            </a:fld>
            <a:endParaRPr lang="es-PE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PE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E98CEFF-D2AC-458E-89AE-6838235ECF73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D003B83-3137-4F45-A689-5DD64719F2E6}" type="datetimeFigureOut">
              <a:rPr lang="es-PE" smtClean="0"/>
              <a:pPr/>
              <a:t>13/07/2012</a:t>
            </a:fld>
            <a:endParaRPr lang="es-PE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PE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E98CEFF-D2AC-458E-89AE-6838235ECF73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85918" y="428604"/>
            <a:ext cx="4643470" cy="2214578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s-PE" sz="7200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s-PE" sz="7200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s-PE" sz="7200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s-PE" sz="7200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s-PE" sz="4800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Matura MT Script Capitals" pitchFamily="66" charset="0"/>
              </a:rPr>
              <a:t>COSTOS </a:t>
            </a:r>
            <a:r>
              <a:rPr lang="es-PE" sz="4800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Matura MT Script Capitals" pitchFamily="66" charset="0"/>
              </a:rPr>
              <a:t>Y GASTOS</a:t>
            </a:r>
            <a:endParaRPr lang="es-ES" sz="7200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latin typeface="Matura MT Script Capitals" pitchFamily="66" charset="0"/>
            </a:endParaRPr>
          </a:p>
        </p:txBody>
      </p:sp>
      <p:pic>
        <p:nvPicPr>
          <p:cNvPr id="1026" name="Picture 2" descr="C:\Documents and Settings\Administrador\Escritorio\diapositiva\rrrrrrrrrrrrrr.jpe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88A1A8"/>
              </a:clrFrom>
              <a:clrTo>
                <a:srgbClr val="88A1A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3000372"/>
            <a:ext cx="4714908" cy="3549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4043362" cy="6072230"/>
          </a:xfrm>
        </p:spPr>
        <p:txBody>
          <a:bodyPr>
            <a:normAutofit fontScale="85000" lnSpcReduction="20000"/>
          </a:bodyPr>
          <a:lstStyle/>
          <a:p>
            <a:r>
              <a:rPr lang="es-PE" dirty="0" smtClean="0"/>
              <a:t>Costos y gastos son todos los desembolsos necesarios que tiene que realizar una empresa para su funcionamiento. Los costos y los gastos son diferentes es decir, una cosa es costo y otra es gasto</a:t>
            </a:r>
          </a:p>
          <a:p>
            <a:r>
              <a:rPr lang="es-PE" dirty="0" smtClean="0"/>
              <a:t>Entre ellos existe una separación, básicamente los costos siempre están relacionados y los gastos siempre con la administración</a:t>
            </a:r>
          </a:p>
          <a:p>
            <a:endParaRPr lang="es-PE" dirty="0"/>
          </a:p>
        </p:txBody>
      </p:sp>
      <p:pic>
        <p:nvPicPr>
          <p:cNvPr id="17410" name="Picture 2" descr="http://1.bp.blogspot.com/_CPZ29HBMwuo/TF2J8geHVwI/AAAAAAAAAA0/LiPVS_Oprw8/s1600/costos+gast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571480"/>
            <a:ext cx="4548186" cy="57864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dirty="0" smtClean="0"/>
              <a:t>DIFERENCIA ENTRE LOS COSTOS Y LOS GASTOS</a:t>
            </a:r>
            <a:endParaRPr lang="es-PE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412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68762">
                <a:tc>
                  <a:txBody>
                    <a:bodyPr/>
                    <a:lstStyle/>
                    <a:p>
                      <a:pPr algn="ctr"/>
                      <a:r>
                        <a:rPr lang="es-PE" sz="28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</a:rPr>
                        <a:t>COSTOS</a:t>
                      </a:r>
                      <a:endParaRPr lang="es-PE" sz="28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 marL="91441" marR="91441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2800" dirty="0" smtClean="0">
                          <a:effectLst/>
                        </a:rPr>
                        <a:t>GASTOS</a:t>
                      </a:r>
                      <a:endParaRPr lang="es-PE" sz="2800" dirty="0">
                        <a:effectLst/>
                      </a:endParaRPr>
                    </a:p>
                  </a:txBody>
                  <a:tcPr marL="91441" marR="91441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9360">
                <a:tc>
                  <a:txBody>
                    <a:bodyPr/>
                    <a:lstStyle/>
                    <a:p>
                      <a:r>
                        <a:rPr lang="es-PE" dirty="0" smtClean="0"/>
                        <a:t>Son los</a:t>
                      </a:r>
                      <a:r>
                        <a:rPr lang="es-PE" baseline="0" dirty="0" smtClean="0"/>
                        <a:t> desembolsos causados por el proceso de un producto, o por la prestación de un servicio</a:t>
                      </a:r>
                      <a:endParaRPr lang="es-PE" dirty="0"/>
                    </a:p>
                  </a:txBody>
                  <a:tcPr marL="91441" marR="91441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Son los desembolsos</a:t>
                      </a:r>
                      <a:r>
                        <a:rPr lang="es-PE" baseline="0" dirty="0" smtClean="0"/>
                        <a:t> causados por la administración de la empresa.</a:t>
                      </a:r>
                      <a:endParaRPr lang="es-PE" dirty="0"/>
                    </a:p>
                  </a:txBody>
                  <a:tcPr marL="91441" marR="91441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5756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dirty="0" smtClean="0"/>
                        <a:t>Materias primas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dirty="0" smtClean="0"/>
                        <a:t>Mano de</a:t>
                      </a:r>
                      <a:r>
                        <a:rPr lang="es-PE" baseline="0" dirty="0" smtClean="0"/>
                        <a:t> obra al destajo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Salarios personal de planta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Mercancías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Servicios públicos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Fletes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Depreciación maquinaria y equipo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Arrendamiento del local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otros</a:t>
                      </a:r>
                      <a:endParaRPr lang="es-PE" dirty="0"/>
                    </a:p>
                  </a:txBody>
                  <a:tcPr marL="91441" marR="91441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dirty="0" smtClean="0"/>
                        <a:t>Salarios</a:t>
                      </a:r>
                      <a:r>
                        <a:rPr lang="es-PE" baseline="0" dirty="0" smtClean="0"/>
                        <a:t> personal administrativo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Papelería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Correo y teléfono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Publicidad depreciación muebles y enseres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Vendedores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Mantenimiento vehículo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Capitación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otros</a:t>
                      </a:r>
                      <a:endParaRPr lang="es-PE" dirty="0"/>
                    </a:p>
                  </a:txBody>
                  <a:tcPr marL="91441" marR="91441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Clasificaron de los costos</a:t>
            </a:r>
            <a:endParaRPr lang="es-PE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642910" y="1571612"/>
          <a:ext cx="8229600" cy="4286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836442">
                <a:tc>
                  <a:txBody>
                    <a:bodyPr/>
                    <a:lstStyle/>
                    <a:p>
                      <a:pPr algn="ctr"/>
                      <a:r>
                        <a:rPr lang="es-PE" sz="2400" dirty="0" smtClean="0"/>
                        <a:t>Costos variables</a:t>
                      </a:r>
                      <a:endParaRPr lang="es-PE" sz="2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2400" dirty="0" smtClean="0"/>
                        <a:t>Costos fijos</a:t>
                      </a:r>
                      <a:endParaRPr lang="es-PE" sz="24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9599">
                <a:tc>
                  <a:txBody>
                    <a:bodyPr/>
                    <a:lstStyle/>
                    <a:p>
                      <a:r>
                        <a:rPr lang="es-PE" dirty="0" smtClean="0"/>
                        <a:t>Se llaman variables</a:t>
                      </a:r>
                      <a:r>
                        <a:rPr lang="es-PE" baseline="0" dirty="0" smtClean="0"/>
                        <a:t> porque su valor varia ante los diferentes niveles de producción y ventas.</a:t>
                      </a:r>
                      <a:endParaRPr lang="es-PE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Se llaman</a:t>
                      </a:r>
                      <a:r>
                        <a:rPr lang="es-PE" baseline="0" dirty="0" smtClean="0"/>
                        <a:t> fijos, porque su valor no depende del volumen de producción y ventas</a:t>
                      </a:r>
                      <a:endParaRPr lang="es-PE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023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dirty="0" smtClean="0"/>
                        <a:t>Materias primas</a:t>
                      </a:r>
                      <a:r>
                        <a:rPr lang="es-PE" baseline="0" dirty="0" smtClean="0"/>
                        <a:t>, mercancías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Mano de obra al destajo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Comisiones por ventas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Empaques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Fletes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otros</a:t>
                      </a:r>
                      <a:endParaRPr lang="es-PE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dirty="0" smtClean="0"/>
                        <a:t>Salarios</a:t>
                      </a:r>
                      <a:r>
                        <a:rPr lang="es-PE" baseline="0" dirty="0" smtClean="0"/>
                        <a:t> fijos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Alquiler del local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Mantenimiento de maquinas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Servicios públicos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PE" baseline="0" dirty="0" smtClean="0"/>
                        <a:t>otros</a:t>
                      </a:r>
                      <a:endParaRPr lang="es-PE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642910" y="5929330"/>
          <a:ext cx="8215370" cy="508636"/>
        </p:xfrm>
        <a:graphic>
          <a:graphicData uri="http://schemas.openxmlformats.org/drawingml/2006/table">
            <a:tbl>
              <a:tblPr/>
              <a:tblGrid>
                <a:gridCol w="8215370"/>
              </a:tblGrid>
              <a:tr h="508636">
                <a:tc>
                  <a:txBody>
                    <a:bodyPr/>
                    <a:lstStyle/>
                    <a:p>
                      <a:r>
                        <a:rPr lang="es-PE" sz="1200" dirty="0" smtClean="0"/>
                        <a:t>Los</a:t>
                      </a:r>
                      <a:r>
                        <a:rPr lang="es-PE" sz="1200" baseline="0" dirty="0" smtClean="0"/>
                        <a:t> costos variables aumentan o disminuyen de acuerdo con el volumen de producción y ventas; en cambio, los costos fijos permanecen, independientes de la producción y ventas</a:t>
                      </a:r>
                      <a:endParaRPr lang="es-PE" sz="1200" dirty="0"/>
                    </a:p>
                  </a:txBody>
                  <a:tcPr>
                    <a:lnL w="38100" cmpd="sng">
                      <a:solidFill>
                        <a:schemeClr val="tx1"/>
                      </a:solidFill>
                      <a:prstDash val="solid"/>
                    </a:lnL>
                    <a:lnR w="38100" cmpd="sng">
                      <a:solidFill>
                        <a:schemeClr val="tx1"/>
                      </a:solidFill>
                      <a:prstDash val="solid"/>
                    </a:lnR>
                    <a:lnT w="38100" cmpd="sng">
                      <a:solidFill>
                        <a:schemeClr val="tx1"/>
                      </a:solidFill>
                      <a:prstDash val="solid"/>
                    </a:lnT>
                    <a:lnB w="381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dirty="0" smtClean="0"/>
              <a:t>CLASIFICACION DE LOS GASTOS</a:t>
            </a:r>
            <a:endParaRPr lang="es-PE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/>
          </a:bodyPr>
          <a:lstStyle/>
          <a:p>
            <a:r>
              <a:rPr lang="es-PE" sz="1600" dirty="0" smtClean="0">
                <a:latin typeface="Algerian" pitchFamily="82" charset="0"/>
              </a:rPr>
              <a:t>i. POR SU FUNCION:</a:t>
            </a:r>
            <a:r>
              <a:rPr lang="es-PE" sz="1600" dirty="0" smtClean="0"/>
              <a:t> </a:t>
            </a:r>
          </a:p>
          <a:p>
            <a:r>
              <a:rPr lang="es-PE" sz="1600" u="sng" dirty="0" smtClean="0">
                <a:latin typeface="+mj-lt"/>
              </a:rPr>
              <a:t>Gasto de distribución</a:t>
            </a:r>
          </a:p>
          <a:p>
            <a:r>
              <a:rPr lang="es-PE" sz="1600" dirty="0" smtClean="0">
                <a:latin typeface="+mj-lt"/>
              </a:rPr>
              <a:t>Corresponde al área que se encarga de llevar los productos terminados desde la empresa hasta el consumidor</a:t>
            </a:r>
          </a:p>
          <a:p>
            <a:r>
              <a:rPr lang="es-PE" sz="1600" u="sng" dirty="0" smtClean="0">
                <a:latin typeface="+mj-lt"/>
              </a:rPr>
              <a:t>Gasto de administración</a:t>
            </a:r>
          </a:p>
          <a:p>
            <a:r>
              <a:rPr lang="es-PE" sz="1600" dirty="0" smtClean="0">
                <a:latin typeface="+mj-lt"/>
              </a:rPr>
              <a:t>Se originan en el área administrativa, relacionados con la dirección y manejo de las operaciones generales de la empresa: sueldos</a:t>
            </a:r>
          </a:p>
          <a:p>
            <a:r>
              <a:rPr lang="es-PE" sz="1600" dirty="0" smtClean="0">
                <a:latin typeface="+mj-lt"/>
              </a:rPr>
              <a:t>Y presentaciones del director general, del personal de tesorería, de contabilidad,etc</a:t>
            </a:r>
          </a:p>
          <a:p>
            <a:r>
              <a:rPr lang="es-PE" sz="1600" u="sng" dirty="0" smtClean="0">
                <a:latin typeface="+mj-lt"/>
              </a:rPr>
              <a:t>Gastos financieros</a:t>
            </a:r>
          </a:p>
          <a:p>
            <a:r>
              <a:rPr lang="es-PE" sz="1600" dirty="0" smtClean="0">
                <a:latin typeface="+mj-lt"/>
              </a:rPr>
              <a:t>Se originan por la obtención de recursos monetarios o crediticios ajenos.</a:t>
            </a:r>
          </a:p>
          <a:p>
            <a:r>
              <a:rPr lang="es-PE" sz="1600" dirty="0" smtClean="0">
                <a:latin typeface="Algerian" pitchFamily="82" charset="0"/>
              </a:rPr>
              <a:t>Ii.</a:t>
            </a:r>
            <a:r>
              <a:rPr lang="es-PE" sz="1600" b="1" dirty="0" smtClean="0">
                <a:latin typeface="+mj-lt"/>
              </a:rPr>
              <a:t>POR SU IDENTIFICACION</a:t>
            </a:r>
          </a:p>
          <a:p>
            <a:r>
              <a:rPr lang="es-PE" sz="1600" u="sng" dirty="0" smtClean="0">
                <a:latin typeface="+mj-lt"/>
              </a:rPr>
              <a:t>Gastos indirectos</a:t>
            </a:r>
          </a:p>
          <a:p>
            <a:pPr algn="ctr"/>
            <a:r>
              <a:rPr lang="es-PE" sz="1600" dirty="0" smtClean="0">
                <a:latin typeface="+mj-lt"/>
              </a:rPr>
              <a:t>son las erogaciones que no se pueden identificar o cuantificar plenamente con los productos o aéreas especificas.</a:t>
            </a:r>
            <a:endParaRPr lang="es-PE" sz="1600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286544"/>
          </a:xfrm>
        </p:spPr>
        <p:txBody>
          <a:bodyPr>
            <a:normAutofit/>
          </a:bodyPr>
          <a:lstStyle/>
          <a:p>
            <a:r>
              <a:rPr lang="es-PE" sz="2400" dirty="0" smtClean="0">
                <a:latin typeface="Algerian" pitchFamily="82" charset="0"/>
              </a:rPr>
              <a:t>III.</a:t>
            </a:r>
            <a:r>
              <a:rPr lang="es-PE" sz="2400" b="1" dirty="0" smtClean="0">
                <a:latin typeface="+mj-lt"/>
              </a:rPr>
              <a:t>POR EL PERIODO EN QUE SE LLEVAN AL ESTADO DE RESULTADOS</a:t>
            </a:r>
          </a:p>
          <a:p>
            <a:r>
              <a:rPr lang="es-PE" sz="2400" u="sng" dirty="0" smtClean="0">
                <a:latin typeface="+mj-lt"/>
              </a:rPr>
              <a:t>Gastos del periodo o no invariables</a:t>
            </a:r>
          </a:p>
          <a:p>
            <a:r>
              <a:rPr lang="es-PE" sz="2400" dirty="0" smtClean="0">
                <a:latin typeface="+mj-lt"/>
              </a:rPr>
              <a:t>Se identifican con intervalos de tiempo y no con los de productos elaborados. Se relacionan con la función de operación y se lleva al estado de resultados en el periodo en el cual se incurren.</a:t>
            </a:r>
          </a:p>
          <a:p>
            <a:r>
              <a:rPr lang="es-PE" sz="2400" dirty="0" smtClean="0">
                <a:latin typeface="Algerian" pitchFamily="82" charset="0"/>
              </a:rPr>
              <a:t>iv.</a:t>
            </a:r>
            <a:r>
              <a:rPr lang="es-PE" sz="2400" b="1" dirty="0" smtClean="0"/>
              <a:t>POR SU GRADO DE VARIABILIDAD:</a:t>
            </a:r>
          </a:p>
          <a:p>
            <a:r>
              <a:rPr lang="es-PE" sz="2400" u="sng" dirty="0" smtClean="0">
                <a:latin typeface="+mj-lt"/>
              </a:rPr>
              <a:t>GASTOS FIJOS:</a:t>
            </a:r>
          </a:p>
          <a:p>
            <a:r>
              <a:rPr lang="es-PE" sz="2400" dirty="0" smtClean="0">
                <a:latin typeface="+mj-lt"/>
              </a:rPr>
              <a:t>son las erogaciones que permanecen constantes dentro de un propio de un periodo determinado, independientemente de los cambios en le volumen de operaciones realizadas. Ejemplo: impuestos, seguros, renta de edificio, maquinaria y equipo.</a:t>
            </a:r>
            <a:endParaRPr lang="es-PE" sz="2400" dirty="0">
              <a:latin typeface="+mj-lt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DE95A0C693CEB341887D38A4A2B58B45040072C752107C5A7B47AA91A1EE638E6F1F" ma:contentTypeVersion="28" ma:contentTypeDescription="Create a new document." ma:contentTypeScope="" ma:versionID="5eea76452d7eb073b41e4ecbec7235c0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DBA69AB-B46F-4540-B010-3DCB661635D7}">
  <ds:schemaRefs>
    <ds:schemaRef ds:uri="http://schemas.microsoft.com/office/2006/metadata/contentType"/>
    <ds:schemaRef ds:uri="http://schemas.microsoft.com/office/2006/metadata/properties/metaAttributes"/>
  </ds:schemaRefs>
</ds:datastoreItem>
</file>

<file path=customXml/itemProps2.xml><?xml version="1.0" encoding="utf-8"?>
<ds:datastoreItem xmlns:ds="http://schemas.openxmlformats.org/officeDocument/2006/customXml" ds:itemID="{3B4E39E3-F5FF-44B5-A5A5-44565C9A770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E6DBE80-C44B-458B-BFE7-A02CD359A1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155</TotalTime>
  <Words>436</Words>
  <Application>Microsoft Office PowerPoint</Application>
  <PresentationFormat>Presentación en pantalla (4:3)</PresentationFormat>
  <Paragraphs>60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Brío</vt:lpstr>
      <vt:lpstr>  COSTOS Y GASTOS</vt:lpstr>
      <vt:lpstr>Diapositiva 2</vt:lpstr>
      <vt:lpstr>DIFERENCIA ENTRE LOS COSTOS Y LOS GASTOS</vt:lpstr>
      <vt:lpstr>Clasificaron de los costos</vt:lpstr>
      <vt:lpstr>CLASIFICACION DE LOS GASTOS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COSTOS Y GASTOS</dc:title>
  <dc:creator>UniCorN</dc:creator>
  <cp:lastModifiedBy>Pc</cp:lastModifiedBy>
  <cp:revision>19</cp:revision>
  <dcterms:created xsi:type="dcterms:W3CDTF">2012-07-07T03:16:30Z</dcterms:created>
  <dcterms:modified xsi:type="dcterms:W3CDTF">2012-07-13T17:00:57Z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TC300069939990</vt:lpwstr>
  </property>
</Properties>
</file>