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516" y="-8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19" name="18 Marcador de pie de página"/>
          <p:cNvSpPr>
            <a:spLocks noGrp="1"/>
          </p:cNvSpPr>
          <p:nvPr>
            <p:ph type="ftr" sz="quarter" idx="11"/>
          </p:nvPr>
        </p:nvSpPr>
        <p:spPr/>
        <p:txBody>
          <a:bodyPr/>
          <a:lstStyle/>
          <a:p>
            <a:endParaRPr lang="es-PE"/>
          </a:p>
        </p:txBody>
      </p:sp>
      <p:sp>
        <p:nvSpPr>
          <p:cNvPr id="27" name="26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8" name="7 Marcador de número de diapositiva"/>
          <p:cNvSpPr>
            <a:spLocks noGrp="1"/>
          </p:cNvSpPr>
          <p:nvPr>
            <p:ph type="sldNum" sz="quarter" idx="11"/>
          </p:nvPr>
        </p:nvSpPr>
        <p:spPr/>
        <p:txBody>
          <a:bodyPr/>
          <a:lstStyle/>
          <a:p>
            <a:fld id="{14B6B584-B372-4FB2-B2BA-73EBDD323C97}" type="slidenum">
              <a:rPr lang="es-PE" smtClean="0"/>
              <a:pPr/>
              <a:t>‹Nº›</a:t>
            </a:fld>
            <a:endParaRPr lang="es-PE"/>
          </a:p>
        </p:txBody>
      </p:sp>
      <p:sp>
        <p:nvSpPr>
          <p:cNvPr id="9" name="8 Marcador de pie de página"/>
          <p:cNvSpPr>
            <a:spLocks noGrp="1"/>
          </p:cNvSpPr>
          <p:nvPr>
            <p:ph type="ftr" sz="quarter" idx="12"/>
          </p:nvPr>
        </p:nvSpPr>
        <p:spPr/>
        <p:txBody>
          <a:bodyPr/>
          <a:lstStyle/>
          <a:p>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287DF72-37BB-494A-8B45-78739CFB4813}" type="datetimeFigureOut">
              <a:rPr lang="es-PE" smtClean="0"/>
              <a:pPr/>
              <a:t>02/05/2012</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a:xfrm>
            <a:off x="8156448" y="6422064"/>
            <a:ext cx="762000" cy="365125"/>
          </a:xfrm>
        </p:spPr>
        <p:txBody>
          <a:bodyPr/>
          <a:lstStyle/>
          <a:p>
            <a:fld id="{14B6B584-B372-4FB2-B2BA-73EBDD323C97}" type="slidenum">
              <a:rPr lang="es-PE" smtClean="0"/>
              <a:pPr/>
              <a:t>‹Nº›</a:t>
            </a:fld>
            <a:endParaRPr lang="es-P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9287DF72-37BB-494A-8B45-78739CFB4813}" type="datetimeFigureOut">
              <a:rPr lang="es-PE" smtClean="0"/>
              <a:pPr/>
              <a:t>02/05/2012</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14B6B584-B372-4FB2-B2BA-73EBDD323C97}" type="slidenum">
              <a:rPr lang="es-PE" smtClean="0"/>
              <a:pPr/>
              <a:t>‹Nº›</a:t>
            </a:fld>
            <a:endParaRPr lang="es-P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9287DF72-37BB-494A-8B45-78739CFB4813}" type="datetimeFigureOut">
              <a:rPr lang="es-PE" smtClean="0"/>
              <a:pPr/>
              <a:t>02/05/2012</a:t>
            </a:fld>
            <a:endParaRPr lang="es-PE"/>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PE"/>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14B6B584-B372-4FB2-B2BA-73EBDD323C97}" type="slidenum">
              <a:rPr lang="es-PE" smtClean="0"/>
              <a:pPr/>
              <a:t>‹Nº›</a:t>
            </a:fld>
            <a:endParaRPr lang="es-PE"/>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71736" y="642918"/>
            <a:ext cx="6572264" cy="5214974"/>
          </a:xfrm>
        </p:spPr>
        <p:txBody>
          <a:bodyPr>
            <a:normAutofit/>
          </a:bodyPr>
          <a:lstStyle/>
          <a:p>
            <a:pPr algn="l"/>
            <a:r>
              <a:rPr lang="es-PE" sz="4400" dirty="0" smtClean="0">
                <a:solidFill>
                  <a:srgbClr val="7030A0"/>
                </a:solidFill>
                <a:latin typeface="Snap ITC" pitchFamily="82" charset="0"/>
                <a:cs typeface="Vrinda" pitchFamily="34" charset="0"/>
              </a:rPr>
              <a:t>CARACTERISTICAS</a:t>
            </a:r>
            <a:br>
              <a:rPr lang="es-PE" sz="4400" dirty="0" smtClean="0">
                <a:solidFill>
                  <a:srgbClr val="7030A0"/>
                </a:solidFill>
                <a:latin typeface="Snap ITC" pitchFamily="82" charset="0"/>
                <a:cs typeface="Vrinda" pitchFamily="34" charset="0"/>
              </a:rPr>
            </a:br>
            <a:r>
              <a:rPr lang="es-PE" sz="4400" dirty="0" smtClean="0">
                <a:solidFill>
                  <a:srgbClr val="7030A0"/>
                </a:solidFill>
                <a:latin typeface="Snap ITC" pitchFamily="82" charset="0"/>
                <a:cs typeface="Vrinda" pitchFamily="34" charset="0"/>
              </a:rPr>
              <a:t>Y HABILIDADES</a:t>
            </a:r>
            <a:br>
              <a:rPr lang="es-PE" sz="4400" dirty="0" smtClean="0">
                <a:solidFill>
                  <a:srgbClr val="7030A0"/>
                </a:solidFill>
                <a:latin typeface="Snap ITC" pitchFamily="82" charset="0"/>
                <a:cs typeface="Vrinda" pitchFamily="34" charset="0"/>
              </a:rPr>
            </a:br>
            <a:r>
              <a:rPr lang="es-PE" sz="4400" dirty="0" smtClean="0">
                <a:solidFill>
                  <a:srgbClr val="7030A0"/>
                </a:solidFill>
                <a:latin typeface="Snap ITC" pitchFamily="82" charset="0"/>
                <a:cs typeface="Vrinda" pitchFamily="34" charset="0"/>
              </a:rPr>
              <a:t> PARA</a:t>
            </a:r>
            <a:br>
              <a:rPr lang="es-PE" sz="4400" dirty="0" smtClean="0">
                <a:solidFill>
                  <a:srgbClr val="7030A0"/>
                </a:solidFill>
                <a:latin typeface="Snap ITC" pitchFamily="82" charset="0"/>
                <a:cs typeface="Vrinda" pitchFamily="34" charset="0"/>
              </a:rPr>
            </a:br>
            <a:r>
              <a:rPr lang="es-PE" sz="4400" dirty="0" smtClean="0">
                <a:solidFill>
                  <a:srgbClr val="7030A0"/>
                </a:solidFill>
                <a:latin typeface="Snap ITC" pitchFamily="82" charset="0"/>
                <a:cs typeface="Vrinda" pitchFamily="34" charset="0"/>
              </a:rPr>
              <a:t> EMPESAR UNA </a:t>
            </a:r>
            <a:br>
              <a:rPr lang="es-PE" sz="4400" dirty="0" smtClean="0">
                <a:solidFill>
                  <a:srgbClr val="7030A0"/>
                </a:solidFill>
                <a:latin typeface="Snap ITC" pitchFamily="82" charset="0"/>
                <a:cs typeface="Vrinda" pitchFamily="34" charset="0"/>
              </a:rPr>
            </a:br>
            <a:r>
              <a:rPr lang="es-PE" sz="4400" dirty="0" smtClean="0">
                <a:solidFill>
                  <a:srgbClr val="7030A0"/>
                </a:solidFill>
                <a:latin typeface="Snap ITC" pitchFamily="82" charset="0"/>
                <a:cs typeface="Vrinda" pitchFamily="34" charset="0"/>
              </a:rPr>
              <a:t>EMPRESA</a:t>
            </a:r>
            <a:r>
              <a:rPr lang="es-PE" sz="4000" dirty="0" smtClean="0"/>
              <a:t/>
            </a:r>
            <a:br>
              <a:rPr lang="es-PE" sz="4000" dirty="0" smtClean="0"/>
            </a:br>
            <a:endParaRPr lang="es-PE" sz="4000" dirty="0"/>
          </a:p>
        </p:txBody>
      </p:sp>
      <p:pic>
        <p:nvPicPr>
          <p:cNvPr id="22530" name="Picture 2" descr="http://www.abogadosenperu.com/NotiImg/constitucionempresas.jpg"/>
          <p:cNvPicPr>
            <a:picLocks noChangeAspect="1" noChangeArrowheads="1"/>
          </p:cNvPicPr>
          <p:nvPr/>
        </p:nvPicPr>
        <p:blipFill>
          <a:blip r:embed="rId2"/>
          <a:srcRect/>
          <a:stretch>
            <a:fillRect/>
          </a:stretch>
        </p:blipFill>
        <p:spPr bwMode="auto">
          <a:xfrm>
            <a:off x="179512" y="4365104"/>
            <a:ext cx="2500298" cy="2285009"/>
          </a:xfrm>
          <a:prstGeom prst="rect">
            <a:avLst/>
          </a:prstGeom>
          <a:noFill/>
          <a:effectLst>
            <a:outerShdw blurRad="63500" sx="102000" sy="102000" algn="ctr" rotWithShape="0">
              <a:prstClr val="black">
                <a:alpha val="40000"/>
              </a:prstClr>
            </a:outerShdw>
          </a:effectLst>
        </p:spPr>
      </p:pic>
      <p:pic>
        <p:nvPicPr>
          <p:cNvPr id="22532" name="Picture 4" descr="http://adawaremaster.files.wordpress.com/2012/02/empresa.jpg"/>
          <p:cNvPicPr>
            <a:picLocks noChangeAspect="1" noChangeArrowheads="1"/>
          </p:cNvPicPr>
          <p:nvPr/>
        </p:nvPicPr>
        <p:blipFill>
          <a:blip r:embed="rId3"/>
          <a:srcRect/>
          <a:stretch>
            <a:fillRect/>
          </a:stretch>
        </p:blipFill>
        <p:spPr bwMode="auto">
          <a:xfrm>
            <a:off x="6429388" y="4000504"/>
            <a:ext cx="2461442" cy="2714620"/>
          </a:xfrm>
          <a:prstGeom prst="roundRect">
            <a:avLst>
              <a:gd name="adj" fmla="val 16667"/>
            </a:avLst>
          </a:prstGeom>
          <a:ln>
            <a:solidFill>
              <a:srgbClr val="00B0F0"/>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64" y="0"/>
            <a:ext cx="8715436" cy="571504"/>
          </a:xfrm>
        </p:spPr>
        <p:txBody>
          <a:bodyPr>
            <a:noAutofit/>
          </a:bodyPr>
          <a:lstStyle/>
          <a:p>
            <a:r>
              <a:rPr lang="es-PE" sz="3600" dirty="0" smtClean="0">
                <a:solidFill>
                  <a:srgbClr val="FF0000"/>
                </a:solidFill>
                <a:latin typeface="Cooper Black" pitchFamily="18" charset="0"/>
              </a:rPr>
              <a:t/>
            </a:r>
            <a:br>
              <a:rPr lang="es-PE" sz="3600" dirty="0" smtClean="0">
                <a:solidFill>
                  <a:srgbClr val="FF0000"/>
                </a:solidFill>
                <a:latin typeface="Cooper Black" pitchFamily="18" charset="0"/>
              </a:rPr>
            </a:br>
            <a:r>
              <a:rPr lang="es-PE" sz="3600" dirty="0" smtClean="0">
                <a:solidFill>
                  <a:srgbClr val="FF0000"/>
                </a:solidFill>
                <a:latin typeface="Cooper Black" pitchFamily="18" charset="0"/>
              </a:rPr>
              <a:t>¿SABES COMO EVALUAR TUS POSIBILIDADES DE ÉXITO?</a:t>
            </a:r>
            <a:endParaRPr lang="es-PE" sz="3600" dirty="0">
              <a:solidFill>
                <a:srgbClr val="FF0000"/>
              </a:solidFill>
              <a:latin typeface="Cooper Black" pitchFamily="18" charset="0"/>
            </a:endParaRPr>
          </a:p>
        </p:txBody>
      </p:sp>
      <p:sp>
        <p:nvSpPr>
          <p:cNvPr id="3" name="2 Marcador de contenido"/>
          <p:cNvSpPr>
            <a:spLocks noGrp="1"/>
          </p:cNvSpPr>
          <p:nvPr>
            <p:ph idx="1"/>
          </p:nvPr>
        </p:nvSpPr>
        <p:spPr>
          <a:xfrm>
            <a:off x="0" y="1142984"/>
            <a:ext cx="7358082" cy="5715016"/>
          </a:xfrm>
        </p:spPr>
        <p:txBody>
          <a:bodyPr>
            <a:noAutofit/>
          </a:bodyPr>
          <a:lstStyle/>
          <a:p>
            <a:pPr>
              <a:buNone/>
            </a:pPr>
            <a:r>
              <a:rPr lang="es-PE" sz="1900" dirty="0" smtClean="0">
                <a:latin typeface="Aharoni" pitchFamily="2" charset="-79"/>
                <a:cs typeface="Aharoni" pitchFamily="2" charset="-79"/>
              </a:rPr>
              <a:t>Una vez que has determinado que si cuentas con los requerimientos para ser propietarios de una empresa propia, estarás listo para determinar si tu idea de negocio tiene buenas posibilidades de éxito antes de empezar a canalizar recursos financieros importantes en ella. A continuación te presento las principales consideraciones que te permiten determinar tus posibilidades de éxito: </a:t>
            </a:r>
          </a:p>
          <a:p>
            <a:pPr>
              <a:buNone/>
            </a:pPr>
            <a:r>
              <a:rPr lang="es-PE" sz="1900" dirty="0" smtClean="0">
                <a:latin typeface="Aharoni" pitchFamily="2" charset="-79"/>
                <a:cs typeface="Aharoni" pitchFamily="2" charset="-79"/>
              </a:rPr>
              <a:t>Cuantifica tu mercado. ¿Existe un amplio numero de personas interesadas en adquirir tu producto?, y si es así, ¿Qué cantidad de ingresos puedes esperar que te produzca?.</a:t>
            </a:r>
          </a:p>
          <a:p>
            <a:pPr>
              <a:buNone/>
            </a:pPr>
            <a:r>
              <a:rPr lang="es-PE" sz="1900" dirty="0" smtClean="0">
                <a:latin typeface="Aharoni" pitchFamily="2" charset="-79"/>
                <a:cs typeface="Aharoni" pitchFamily="2" charset="-79"/>
              </a:rPr>
              <a:t>Cuantifica tus utilidades. ¿Cuánto costara iniciar la nueva empresa y operarla?, ¿podrás financiar los meses de bajos ingresos durante periodos relativamente largos una vez que has abierto las puertas de tu negocio?, ¿estas preparado económica, anímica y emocionalmente en caso de fallar?.</a:t>
            </a:r>
          </a:p>
          <a:p>
            <a:pPr>
              <a:buNone/>
            </a:pPr>
            <a:r>
              <a:rPr lang="es-PE" sz="1900" dirty="0" smtClean="0">
                <a:latin typeface="Aharoni" pitchFamily="2" charset="-79"/>
                <a:cs typeface="Aharoni" pitchFamily="2" charset="-79"/>
              </a:rPr>
              <a:t>Evalúa tus fuentes de financiamiento. ¿cuentas con alguna(s) fuente(s) de financiamiento alterna(s) para tu negocio además de la propia?, Cuáles son?.</a:t>
            </a:r>
          </a:p>
        </p:txBody>
      </p:sp>
      <p:pic>
        <p:nvPicPr>
          <p:cNvPr id="13314" name="Picture 2" descr="http://www.sodels.com/imagenes/empresas.jpg"/>
          <p:cNvPicPr>
            <a:picLocks noChangeAspect="1" noChangeArrowheads="1"/>
          </p:cNvPicPr>
          <p:nvPr/>
        </p:nvPicPr>
        <p:blipFill>
          <a:blip r:embed="rId2"/>
          <a:srcRect/>
          <a:stretch>
            <a:fillRect/>
          </a:stretch>
        </p:blipFill>
        <p:spPr bwMode="auto">
          <a:xfrm>
            <a:off x="7072330" y="4786322"/>
            <a:ext cx="2009163" cy="2000264"/>
          </a:xfrm>
          <a:prstGeom prst="rect">
            <a:avLst/>
          </a:prstGeom>
          <a:noFill/>
        </p:spPr>
      </p:pic>
      <p:pic>
        <p:nvPicPr>
          <p:cNvPr id="13316" name="Picture 4" descr="http://plataformaresiduos.files.wordpress.com/2011/08/grupo-trabajo-empresas.jpg"/>
          <p:cNvPicPr>
            <a:picLocks noChangeAspect="1" noChangeArrowheads="1"/>
          </p:cNvPicPr>
          <p:nvPr/>
        </p:nvPicPr>
        <p:blipFill>
          <a:blip r:embed="rId3" cstate="print"/>
          <a:srcRect/>
          <a:stretch>
            <a:fillRect/>
          </a:stretch>
        </p:blipFill>
        <p:spPr bwMode="auto">
          <a:xfrm>
            <a:off x="7215206" y="1643050"/>
            <a:ext cx="1928794" cy="17145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PE" sz="3000" b="1" dirty="0" smtClean="0">
                <a:solidFill>
                  <a:srgbClr val="FF0000"/>
                </a:solidFill>
                <a:latin typeface="Cooper Black" pitchFamily="18" charset="0"/>
              </a:rPr>
              <a:t>1.IDENTIFIQUE SI USTED TIENE PERFIL EMPRESARIAL</a:t>
            </a:r>
            <a:endParaRPr lang="es-PE" sz="3000" b="1" dirty="0">
              <a:solidFill>
                <a:srgbClr val="FF0000"/>
              </a:solidFill>
              <a:latin typeface="Cooper Black" pitchFamily="18" charset="0"/>
            </a:endParaRPr>
          </a:p>
        </p:txBody>
      </p:sp>
      <p:sp>
        <p:nvSpPr>
          <p:cNvPr id="3" name="2 Marcador de contenido"/>
          <p:cNvSpPr>
            <a:spLocks noGrp="1"/>
          </p:cNvSpPr>
          <p:nvPr>
            <p:ph idx="1"/>
          </p:nvPr>
        </p:nvSpPr>
        <p:spPr>
          <a:xfrm>
            <a:off x="79513" y="1683026"/>
            <a:ext cx="8607287" cy="5174974"/>
          </a:xfrm>
        </p:spPr>
        <p:txBody>
          <a:bodyPr>
            <a:normAutofit fontScale="77500" lnSpcReduction="20000"/>
          </a:bodyPr>
          <a:lstStyle/>
          <a:p>
            <a:pPr>
              <a:buNone/>
            </a:pPr>
            <a:r>
              <a:rPr lang="es-PE" sz="3100" b="1" dirty="0" smtClean="0">
                <a:latin typeface="Aharoni" pitchFamily="2" charset="-79"/>
                <a:cs typeface="Aharoni" pitchFamily="2" charset="-79"/>
              </a:rPr>
              <a:t>1.1 Reflexione sobre sus características. Evalué si posee la personalidad y habilidades para desarrollar un negocio.</a:t>
            </a:r>
          </a:p>
          <a:p>
            <a:pPr>
              <a:buFont typeface="Wingdings" pitchFamily="2" charset="2"/>
              <a:buChar char="v"/>
            </a:pPr>
            <a:r>
              <a:rPr lang="es-PE" sz="3100" b="1" dirty="0" smtClean="0">
                <a:latin typeface="Aharoni" pitchFamily="2" charset="-79"/>
                <a:cs typeface="Aharoni" pitchFamily="2" charset="-79"/>
              </a:rPr>
              <a:t>Perseverancia</a:t>
            </a:r>
          </a:p>
          <a:p>
            <a:pPr>
              <a:buFont typeface="Wingdings" pitchFamily="2" charset="2"/>
              <a:buChar char="v"/>
            </a:pPr>
            <a:r>
              <a:rPr lang="es-PE" sz="3100" b="1" dirty="0" smtClean="0">
                <a:latin typeface="Aharoni" pitchFamily="2" charset="-79"/>
                <a:cs typeface="Aharoni" pitchFamily="2" charset="-79"/>
              </a:rPr>
              <a:t>Entusiasmo</a:t>
            </a:r>
          </a:p>
          <a:p>
            <a:pPr>
              <a:buFont typeface="Wingdings" pitchFamily="2" charset="2"/>
              <a:buChar char="v"/>
            </a:pPr>
            <a:r>
              <a:rPr lang="es-PE" sz="3100" b="1" dirty="0" smtClean="0">
                <a:latin typeface="Aharoni" pitchFamily="2" charset="-79"/>
                <a:cs typeface="Aharoni" pitchFamily="2" charset="-79"/>
              </a:rPr>
              <a:t>Voluntad</a:t>
            </a:r>
          </a:p>
          <a:p>
            <a:pPr>
              <a:buFont typeface="Wingdings" pitchFamily="2" charset="2"/>
              <a:buChar char="v"/>
            </a:pPr>
            <a:r>
              <a:rPr lang="es-PE" sz="3100" b="1" dirty="0" smtClean="0">
                <a:latin typeface="Aharoni" pitchFamily="2" charset="-79"/>
                <a:cs typeface="Aharoni" pitchFamily="2" charset="-79"/>
              </a:rPr>
              <a:t>Tenacidad</a:t>
            </a:r>
          </a:p>
          <a:p>
            <a:pPr>
              <a:buFont typeface="Wingdings" pitchFamily="2" charset="2"/>
              <a:buChar char="v"/>
            </a:pPr>
            <a:r>
              <a:rPr lang="es-PE" sz="3100" b="1" dirty="0" smtClean="0">
                <a:latin typeface="Aharoni" pitchFamily="2" charset="-79"/>
                <a:cs typeface="Aharoni" pitchFamily="2" charset="-79"/>
              </a:rPr>
              <a:t>Creativo</a:t>
            </a:r>
          </a:p>
          <a:p>
            <a:pPr>
              <a:buFont typeface="Wingdings" pitchFamily="2" charset="2"/>
              <a:buChar char="v"/>
            </a:pPr>
            <a:r>
              <a:rPr lang="es-PE" sz="3100" b="1" dirty="0" smtClean="0">
                <a:latin typeface="Aharoni" pitchFamily="2" charset="-79"/>
                <a:cs typeface="Aharoni" pitchFamily="2" charset="-79"/>
              </a:rPr>
              <a:t>Trabajo</a:t>
            </a:r>
          </a:p>
          <a:p>
            <a:pPr>
              <a:buFont typeface="Wingdings" pitchFamily="2" charset="2"/>
              <a:buChar char="v"/>
            </a:pPr>
            <a:r>
              <a:rPr lang="es-PE" sz="3100" b="1" dirty="0" smtClean="0">
                <a:latin typeface="Aharoni" pitchFamily="2" charset="-79"/>
                <a:cs typeface="Aharoni" pitchFamily="2" charset="-79"/>
              </a:rPr>
              <a:t>Disciplina</a:t>
            </a:r>
          </a:p>
          <a:p>
            <a:pPr>
              <a:buFont typeface="Wingdings" pitchFamily="2" charset="2"/>
              <a:buChar char="v"/>
            </a:pPr>
            <a:r>
              <a:rPr lang="es-PE" sz="3100" b="1" dirty="0" smtClean="0">
                <a:latin typeface="Aharoni" pitchFamily="2" charset="-79"/>
                <a:cs typeface="Aharoni" pitchFamily="2" charset="-79"/>
              </a:rPr>
              <a:t>Responsabilidad</a:t>
            </a:r>
          </a:p>
          <a:p>
            <a:pPr>
              <a:buFont typeface="Wingdings" pitchFamily="2" charset="2"/>
              <a:buChar char="v"/>
            </a:pPr>
            <a:r>
              <a:rPr lang="es-PE" sz="3100" b="1" dirty="0" smtClean="0">
                <a:latin typeface="Aharoni" pitchFamily="2" charset="-79"/>
                <a:cs typeface="Aharoni" pitchFamily="2" charset="-79"/>
              </a:rPr>
              <a:t>Fuerza emocional para resistir las presiones</a:t>
            </a:r>
          </a:p>
          <a:p>
            <a:pPr>
              <a:buFont typeface="Wingdings" pitchFamily="2" charset="2"/>
              <a:buChar char="v"/>
            </a:pPr>
            <a:r>
              <a:rPr lang="es-PE" sz="3100" b="1" dirty="0" smtClean="0">
                <a:latin typeface="Aharoni" pitchFamily="2" charset="-79"/>
                <a:cs typeface="Aharoni" pitchFamily="2" charset="-79"/>
              </a:rPr>
              <a:t>Disposición para trabajar largas jornadas  incluyendo sábados y domingos</a:t>
            </a:r>
            <a:r>
              <a:rPr lang="es-PE" dirty="0" smtClean="0"/>
              <a:t>.</a:t>
            </a:r>
            <a:endParaRPr lang="es-PE" dirty="0"/>
          </a:p>
        </p:txBody>
      </p:sp>
      <p:pic>
        <p:nvPicPr>
          <p:cNvPr id="21506" name="Picture 2" descr="http://diarioelnortino.cl/wp-content/uploads/2011/05/Empresas-tecnologicas.jpg"/>
          <p:cNvPicPr>
            <a:picLocks noChangeAspect="1" noChangeArrowheads="1"/>
          </p:cNvPicPr>
          <p:nvPr/>
        </p:nvPicPr>
        <p:blipFill>
          <a:blip r:embed="rId2"/>
          <a:srcRect/>
          <a:stretch>
            <a:fillRect/>
          </a:stretch>
        </p:blipFill>
        <p:spPr bwMode="auto">
          <a:xfrm>
            <a:off x="3857620" y="2500306"/>
            <a:ext cx="2857520" cy="2857520"/>
          </a:xfrm>
          <a:prstGeom prst="rect">
            <a:avLst/>
          </a:prstGeom>
          <a:ln w="38100" cap="sq">
            <a:solidFill>
              <a:srgbClr val="7030A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6500826" cy="6858000"/>
          </a:xfrm>
        </p:spPr>
        <p:txBody>
          <a:bodyPr>
            <a:noAutofit/>
          </a:bodyPr>
          <a:lstStyle/>
          <a:p>
            <a:pPr>
              <a:buFont typeface="Wingdings" pitchFamily="2" charset="2"/>
              <a:buChar char="v"/>
            </a:pPr>
            <a:r>
              <a:rPr lang="es-PE" sz="2200" dirty="0" smtClean="0">
                <a:latin typeface="Aharoni" pitchFamily="2" charset="-79"/>
                <a:cs typeface="Aharoni" pitchFamily="2" charset="-79"/>
              </a:rPr>
              <a:t>Administración de los recursos; disciplina en los gastos.</a:t>
            </a:r>
          </a:p>
          <a:p>
            <a:pPr>
              <a:buFont typeface="Wingdings" pitchFamily="2" charset="2"/>
              <a:buChar char="v"/>
            </a:pPr>
            <a:r>
              <a:rPr lang="es-PE" sz="2200" dirty="0" smtClean="0">
                <a:latin typeface="Aharoni" pitchFamily="2" charset="-79"/>
                <a:cs typeface="Aharoni" pitchFamily="2" charset="-79"/>
              </a:rPr>
              <a:t>Cumplimiento de metas y objetos personales</a:t>
            </a:r>
          </a:p>
          <a:p>
            <a:pPr>
              <a:buFont typeface="Wingdings" pitchFamily="2" charset="2"/>
              <a:buChar char="v"/>
            </a:pPr>
            <a:r>
              <a:rPr lang="es-PE" sz="2200" dirty="0" smtClean="0">
                <a:latin typeface="Aharoni" pitchFamily="2" charset="-79"/>
                <a:cs typeface="Aharoni" pitchFamily="2" charset="-79"/>
              </a:rPr>
              <a:t>Habilidad y gusto por la toma de decisiones.</a:t>
            </a:r>
          </a:p>
          <a:p>
            <a:pPr>
              <a:buFont typeface="Wingdings" pitchFamily="2" charset="2"/>
              <a:buChar char="v"/>
            </a:pPr>
            <a:r>
              <a:rPr lang="es-PE" sz="2200" dirty="0" smtClean="0">
                <a:latin typeface="Aharoni" pitchFamily="2" charset="-79"/>
                <a:cs typeface="Aharoni" pitchFamily="2" charset="-79"/>
              </a:rPr>
              <a:t>Planeación </a:t>
            </a:r>
          </a:p>
          <a:p>
            <a:pPr>
              <a:buFont typeface="Wingdings" pitchFamily="2" charset="2"/>
              <a:buChar char="v"/>
            </a:pPr>
            <a:r>
              <a:rPr lang="es-PE" sz="2200" dirty="0" smtClean="0">
                <a:latin typeface="Aharoni" pitchFamily="2" charset="-79"/>
                <a:cs typeface="Aharoni" pitchFamily="2" charset="-79"/>
              </a:rPr>
              <a:t>Liderazgo</a:t>
            </a:r>
          </a:p>
          <a:p>
            <a:pPr>
              <a:buFont typeface="Wingdings" pitchFamily="2" charset="2"/>
              <a:buChar char="v"/>
            </a:pPr>
            <a:r>
              <a:rPr lang="es-PE" sz="2200" dirty="0" smtClean="0">
                <a:latin typeface="Aharoni" pitchFamily="2" charset="-79"/>
                <a:cs typeface="Aharoni" pitchFamily="2" charset="-79"/>
              </a:rPr>
              <a:t>Trabajo en equipo</a:t>
            </a:r>
          </a:p>
          <a:p>
            <a:pPr>
              <a:buFont typeface="Wingdings" pitchFamily="2" charset="2"/>
              <a:buChar char="v"/>
            </a:pPr>
            <a:r>
              <a:rPr lang="es-PE" sz="2200" dirty="0" smtClean="0">
                <a:latin typeface="Aharoni" pitchFamily="2" charset="-79"/>
                <a:cs typeface="Aharoni" pitchFamily="2" charset="-79"/>
              </a:rPr>
              <a:t>Habilidad para desarrollar buenas relaciones con la gente.</a:t>
            </a:r>
          </a:p>
          <a:p>
            <a:pPr>
              <a:buFont typeface="Wingdings" pitchFamily="2" charset="2"/>
              <a:buChar char="v"/>
            </a:pPr>
            <a:r>
              <a:rPr lang="es-PE" sz="2200" dirty="0" smtClean="0">
                <a:latin typeface="Aharoni" pitchFamily="2" charset="-79"/>
                <a:cs typeface="Aharoni" pitchFamily="2" charset="-79"/>
              </a:rPr>
              <a:t>Apertura para aceptar otras ideas</a:t>
            </a:r>
          </a:p>
          <a:p>
            <a:pPr>
              <a:buNone/>
            </a:pPr>
            <a:r>
              <a:rPr lang="es-PE" sz="2200" dirty="0" smtClean="0">
                <a:latin typeface="Aharoni" pitchFamily="2" charset="-79"/>
                <a:cs typeface="Aharoni" pitchFamily="2" charset="-79"/>
              </a:rPr>
              <a:t>Se le sugiere autoevaluarse en escala del uno a diez sobre estas características. Para conocer su potencial real, sea honesto consigo mismo. Este análisis le será de utilidad para considerar la participación de personas que cuenten con las características que usted no posee.</a:t>
            </a:r>
            <a:endParaRPr lang="es-PE" sz="2200" dirty="0">
              <a:latin typeface="Aharoni" pitchFamily="2" charset="-79"/>
              <a:cs typeface="Aharoni" pitchFamily="2" charset="-79"/>
            </a:endParaRPr>
          </a:p>
        </p:txBody>
      </p:sp>
      <p:pic>
        <p:nvPicPr>
          <p:cNvPr id="20482" name="Picture 2" descr="http://www.cassiopeiaconsultores.com/images/capacitacionhome.png"/>
          <p:cNvPicPr>
            <a:picLocks noChangeAspect="1" noChangeArrowheads="1"/>
          </p:cNvPicPr>
          <p:nvPr/>
        </p:nvPicPr>
        <p:blipFill>
          <a:blip r:embed="rId2"/>
          <a:srcRect/>
          <a:stretch>
            <a:fillRect/>
          </a:stretch>
        </p:blipFill>
        <p:spPr bwMode="auto">
          <a:xfrm>
            <a:off x="5786446" y="2285992"/>
            <a:ext cx="2928958" cy="2214578"/>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7467600" cy="1214422"/>
          </a:xfrm>
        </p:spPr>
        <p:txBody>
          <a:bodyPr>
            <a:normAutofit/>
          </a:bodyPr>
          <a:lstStyle/>
          <a:p>
            <a:r>
              <a:rPr lang="es-PE" sz="3200" b="1" dirty="0" smtClean="0">
                <a:solidFill>
                  <a:srgbClr val="FF0000"/>
                </a:solidFill>
                <a:latin typeface="Cooper Black" pitchFamily="18" charset="0"/>
              </a:rPr>
              <a:t>2.DETERMINE EL NEGOCIO QUE MAS LE CONVIENE </a:t>
            </a:r>
            <a:endParaRPr lang="es-PE" sz="3200" b="1" dirty="0">
              <a:solidFill>
                <a:srgbClr val="FF0000"/>
              </a:solidFill>
              <a:latin typeface="Cooper Black" pitchFamily="18" charset="0"/>
            </a:endParaRPr>
          </a:p>
        </p:txBody>
      </p:sp>
      <p:sp>
        <p:nvSpPr>
          <p:cNvPr id="3" name="2 Marcador de contenido"/>
          <p:cNvSpPr>
            <a:spLocks noGrp="1"/>
          </p:cNvSpPr>
          <p:nvPr>
            <p:ph idx="1"/>
          </p:nvPr>
        </p:nvSpPr>
        <p:spPr>
          <a:xfrm>
            <a:off x="0" y="1285860"/>
            <a:ext cx="7286644" cy="5572140"/>
          </a:xfrm>
        </p:spPr>
        <p:txBody>
          <a:bodyPr>
            <a:normAutofit fontScale="85000" lnSpcReduction="20000"/>
          </a:bodyPr>
          <a:lstStyle/>
          <a:p>
            <a:pPr>
              <a:buNone/>
            </a:pPr>
            <a:r>
              <a:rPr lang="es-PE" sz="3300" dirty="0" smtClean="0">
                <a:latin typeface="Aharoni" pitchFamily="2" charset="-79"/>
                <a:cs typeface="Aharoni" pitchFamily="2" charset="-79"/>
              </a:rPr>
              <a:t>Determinació</a:t>
            </a:r>
            <a:r>
              <a:rPr lang="es-PE" sz="3300" dirty="0">
                <a:latin typeface="Aharoni" pitchFamily="2" charset="-79"/>
                <a:cs typeface="Aharoni" pitchFamily="2" charset="-79"/>
              </a:rPr>
              <a:t>n</a:t>
            </a:r>
            <a:r>
              <a:rPr lang="es-PE" sz="3300" dirty="0" smtClean="0">
                <a:latin typeface="Aharoni" pitchFamily="2" charset="-79"/>
                <a:cs typeface="Aharoni" pitchFamily="2" charset="-79"/>
              </a:rPr>
              <a:t> del producto o servicio a ofrecer con base a lo siguiente:</a:t>
            </a:r>
          </a:p>
          <a:p>
            <a:pPr>
              <a:buNone/>
            </a:pPr>
            <a:r>
              <a:rPr lang="es-PE" sz="2800" b="1" dirty="0" smtClean="0"/>
              <a:t>2.1 Identifique y valore el grado de conocimiento del negocio. </a:t>
            </a:r>
          </a:p>
          <a:p>
            <a:pPr>
              <a:buFont typeface="Wingdings" pitchFamily="2" charset="2"/>
              <a:buChar char="Ø"/>
            </a:pPr>
            <a:r>
              <a:rPr lang="es-PE" sz="2800" dirty="0" smtClean="0">
                <a:latin typeface="Aharoni" pitchFamily="2" charset="-79"/>
                <a:cs typeface="Aharoni" pitchFamily="2" charset="-79"/>
              </a:rPr>
              <a:t>Conocimiento del negocio</a:t>
            </a:r>
          </a:p>
          <a:p>
            <a:pPr>
              <a:buFont typeface="Wingdings" pitchFamily="2" charset="2"/>
              <a:buChar char="Ø"/>
            </a:pPr>
            <a:r>
              <a:rPr lang="es-PE" sz="2800" dirty="0" smtClean="0">
                <a:latin typeface="Aharoni" pitchFamily="2" charset="-79"/>
                <a:cs typeface="Aharoni" pitchFamily="2" charset="-79"/>
              </a:rPr>
              <a:t>Experiencia en este tipo de negocio</a:t>
            </a:r>
          </a:p>
          <a:p>
            <a:pPr>
              <a:buFont typeface="Wingdings" pitchFamily="2" charset="2"/>
              <a:buChar char="Ø"/>
            </a:pPr>
            <a:r>
              <a:rPr lang="es-PE" sz="2800" dirty="0" smtClean="0">
                <a:latin typeface="Aharoni" pitchFamily="2" charset="-79"/>
                <a:cs typeface="Aharoni" pitchFamily="2" charset="-79"/>
              </a:rPr>
              <a:t>Habilidades y gustos por este tipo de negocio</a:t>
            </a:r>
          </a:p>
          <a:p>
            <a:pPr>
              <a:buNone/>
            </a:pPr>
            <a:r>
              <a:rPr lang="es-PE" sz="2800" b="1" dirty="0" smtClean="0"/>
              <a:t>2.2 Considere el capital disponible.</a:t>
            </a:r>
          </a:p>
          <a:p>
            <a:pPr>
              <a:buNone/>
            </a:pPr>
            <a:r>
              <a:rPr lang="es-PE" sz="2800" b="1" dirty="0" smtClean="0"/>
              <a:t>2.3 Facilidades de proveeduría.</a:t>
            </a:r>
          </a:p>
          <a:p>
            <a:pPr>
              <a:buNone/>
            </a:pPr>
            <a:r>
              <a:rPr lang="es-PE" sz="2800" b="1" dirty="0" smtClean="0"/>
              <a:t>2.4 Identifique y valore el mercado y sus posibilidades</a:t>
            </a:r>
          </a:p>
          <a:p>
            <a:pPr>
              <a:buFont typeface="Wingdings" pitchFamily="2" charset="2"/>
              <a:buChar char="ü"/>
            </a:pPr>
            <a:r>
              <a:rPr lang="es-PE" b="1" dirty="0" smtClean="0">
                <a:latin typeface="Aharoni" pitchFamily="2" charset="-79"/>
                <a:cs typeface="Aharoni" pitchFamily="2" charset="-79"/>
              </a:rPr>
              <a:t>Numero de clientes que podría tener.</a:t>
            </a:r>
          </a:p>
          <a:p>
            <a:pPr>
              <a:buFont typeface="Wingdings" pitchFamily="2" charset="2"/>
              <a:buChar char="ü"/>
            </a:pPr>
            <a:r>
              <a:rPr lang="es-PE" b="1" dirty="0" smtClean="0">
                <a:latin typeface="Aharoni" pitchFamily="2" charset="-79"/>
                <a:cs typeface="Aharoni" pitchFamily="2" charset="-79"/>
              </a:rPr>
              <a:t>Potencial de crecimiento del mercado.</a:t>
            </a:r>
          </a:p>
          <a:p>
            <a:pPr>
              <a:buFont typeface="Wingdings" pitchFamily="2" charset="2"/>
              <a:buChar char="ü"/>
            </a:pPr>
            <a:r>
              <a:rPr lang="es-PE" b="1" dirty="0" smtClean="0">
                <a:latin typeface="Aharoni" pitchFamily="2" charset="-79"/>
                <a:cs typeface="Aharoni" pitchFamily="2" charset="-79"/>
              </a:rPr>
              <a:t>Ubicación de los clientes.</a:t>
            </a:r>
          </a:p>
        </p:txBody>
      </p:sp>
      <p:pic>
        <p:nvPicPr>
          <p:cNvPr id="19458" name="Picture 2" descr="http://www.cursos-empresas.com/wp-content/uploads/2012/03/cursos-empresas.jpg"/>
          <p:cNvPicPr>
            <a:picLocks noChangeAspect="1" noChangeArrowheads="1"/>
          </p:cNvPicPr>
          <p:nvPr/>
        </p:nvPicPr>
        <p:blipFill>
          <a:blip r:embed="rId2"/>
          <a:srcRect/>
          <a:stretch>
            <a:fillRect/>
          </a:stretch>
        </p:blipFill>
        <p:spPr bwMode="auto">
          <a:xfrm>
            <a:off x="6462722" y="3857628"/>
            <a:ext cx="2681278" cy="22859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www.master-madrid.com/imagenes/PAL157000030.jpg"/>
          <p:cNvPicPr>
            <a:picLocks noChangeAspect="1" noChangeArrowheads="1"/>
          </p:cNvPicPr>
          <p:nvPr/>
        </p:nvPicPr>
        <p:blipFill>
          <a:blip r:embed="rId2"/>
          <a:srcRect/>
          <a:stretch>
            <a:fillRect/>
          </a:stretch>
        </p:blipFill>
        <p:spPr bwMode="auto">
          <a:xfrm>
            <a:off x="6445957" y="1285860"/>
            <a:ext cx="2698043" cy="314327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2" name="1 Título"/>
          <p:cNvSpPr>
            <a:spLocks noGrp="1"/>
          </p:cNvSpPr>
          <p:nvPr>
            <p:ph type="title"/>
          </p:nvPr>
        </p:nvSpPr>
        <p:spPr>
          <a:xfrm>
            <a:off x="0" y="428604"/>
            <a:ext cx="9144000" cy="989034"/>
          </a:xfrm>
        </p:spPr>
        <p:txBody>
          <a:bodyPr>
            <a:noAutofit/>
          </a:bodyPr>
          <a:lstStyle/>
          <a:p>
            <a:r>
              <a:rPr lang="es-PE" sz="3600" dirty="0" smtClean="0">
                <a:solidFill>
                  <a:srgbClr val="FF0000"/>
                </a:solidFill>
                <a:latin typeface="Cooper Black" pitchFamily="18" charset="0"/>
              </a:rPr>
              <a:t>3. REALICE UN PLAN FINANCIERO</a:t>
            </a:r>
            <a:br>
              <a:rPr lang="es-PE" sz="3600" dirty="0" smtClean="0">
                <a:solidFill>
                  <a:srgbClr val="FF0000"/>
                </a:solidFill>
                <a:latin typeface="Cooper Black" pitchFamily="18" charset="0"/>
              </a:rPr>
            </a:br>
            <a:endParaRPr lang="es-PE" sz="3600" dirty="0">
              <a:solidFill>
                <a:srgbClr val="FF0000"/>
              </a:solidFill>
              <a:latin typeface="Cooper Black" pitchFamily="18" charset="0"/>
            </a:endParaRPr>
          </a:p>
        </p:txBody>
      </p:sp>
      <p:sp>
        <p:nvSpPr>
          <p:cNvPr id="3" name="2 Marcador de contenido"/>
          <p:cNvSpPr>
            <a:spLocks noGrp="1"/>
          </p:cNvSpPr>
          <p:nvPr>
            <p:ph idx="1"/>
          </p:nvPr>
        </p:nvSpPr>
        <p:spPr>
          <a:xfrm>
            <a:off x="142844" y="1357298"/>
            <a:ext cx="6715172" cy="5500702"/>
          </a:xfrm>
        </p:spPr>
        <p:txBody>
          <a:bodyPr>
            <a:normAutofit fontScale="55000" lnSpcReduction="20000"/>
          </a:bodyPr>
          <a:lstStyle/>
          <a:p>
            <a:pPr>
              <a:buNone/>
            </a:pPr>
            <a:r>
              <a:rPr lang="es-PE" sz="3400" b="1" dirty="0" smtClean="0"/>
              <a:t>3.1 Identifique necesidades financieras y posibles fuentes de financiamiento.</a:t>
            </a:r>
          </a:p>
          <a:p>
            <a:pPr>
              <a:buFont typeface="Courier New" pitchFamily="49" charset="0"/>
              <a:buChar char="o"/>
            </a:pPr>
            <a:r>
              <a:rPr lang="es-PE" sz="3600" b="1" dirty="0" smtClean="0">
                <a:latin typeface="Aharoni" pitchFamily="2" charset="-79"/>
                <a:cs typeface="Aharoni" pitchFamily="2" charset="-79"/>
              </a:rPr>
              <a:t>Estime el dinero que necesita para iniciar el negocio.</a:t>
            </a:r>
          </a:p>
          <a:p>
            <a:pPr>
              <a:buFont typeface="Courier New" pitchFamily="49" charset="0"/>
              <a:buChar char="o"/>
            </a:pPr>
            <a:r>
              <a:rPr lang="es-PE" sz="3600" b="1" dirty="0" smtClean="0">
                <a:latin typeface="Aharoni" pitchFamily="2" charset="-79"/>
                <a:cs typeface="Aharoni" pitchFamily="2" charset="-79"/>
              </a:rPr>
              <a:t>Recursos financieros y materiales con los que cuenta(dinero, instalaciones, equipo, etc.)</a:t>
            </a:r>
          </a:p>
          <a:p>
            <a:pPr>
              <a:buFont typeface="Courier New" pitchFamily="49" charset="0"/>
              <a:buChar char="o"/>
            </a:pPr>
            <a:r>
              <a:rPr lang="es-PE" sz="3600" b="1" dirty="0" smtClean="0">
                <a:latin typeface="Aharoni" pitchFamily="2" charset="-79"/>
                <a:cs typeface="Aharoni" pitchFamily="2" charset="-79"/>
              </a:rPr>
              <a:t>Enliste otras posibles fuentes de financiamiento.</a:t>
            </a:r>
          </a:p>
          <a:p>
            <a:pPr>
              <a:buFont typeface="Courier New" pitchFamily="49" charset="0"/>
              <a:buChar char="o"/>
            </a:pPr>
            <a:r>
              <a:rPr lang="es-PE" sz="3600" b="1" dirty="0" smtClean="0">
                <a:latin typeface="Aharoni" pitchFamily="2" charset="-79"/>
                <a:cs typeface="Aharoni" pitchFamily="2" charset="-79"/>
              </a:rPr>
              <a:t>Estime el tiempo que deberá pasar para</a:t>
            </a:r>
          </a:p>
          <a:p>
            <a:pPr>
              <a:buFont typeface="Courier New" pitchFamily="49" charset="0"/>
              <a:buChar char="o"/>
            </a:pPr>
            <a:r>
              <a:rPr lang="es-PE" sz="3600" b="1" dirty="0" smtClean="0">
                <a:latin typeface="Aharoni" pitchFamily="2" charset="-79"/>
                <a:cs typeface="Aharoni" pitchFamily="2" charset="-79"/>
              </a:rPr>
              <a:t> empezar a generar utilidades.</a:t>
            </a:r>
          </a:p>
          <a:p>
            <a:pPr>
              <a:buFont typeface="Courier New" pitchFamily="49" charset="0"/>
              <a:buChar char="o"/>
            </a:pPr>
            <a:r>
              <a:rPr lang="es-PE" sz="3600" b="1" dirty="0" smtClean="0">
                <a:latin typeface="Aharoni" pitchFamily="2" charset="-79"/>
                <a:cs typeface="Aharoni" pitchFamily="2" charset="-79"/>
              </a:rPr>
              <a:t>Evalué las posibilidades que tiene para instalar </a:t>
            </a:r>
          </a:p>
          <a:p>
            <a:pPr>
              <a:buFont typeface="Courier New" pitchFamily="49" charset="0"/>
              <a:buChar char="o"/>
            </a:pPr>
            <a:r>
              <a:rPr lang="es-PE" sz="3600" b="1" dirty="0" smtClean="0">
                <a:latin typeface="Aharoni" pitchFamily="2" charset="-79"/>
                <a:cs typeface="Aharoni" pitchFamily="2" charset="-79"/>
              </a:rPr>
              <a:t>en el corto plazo.</a:t>
            </a:r>
          </a:p>
          <a:p>
            <a:pPr>
              <a:buNone/>
            </a:pPr>
            <a:r>
              <a:rPr lang="es-PE" sz="3600" b="1" dirty="0" smtClean="0">
                <a:latin typeface="Aharoni" pitchFamily="2" charset="-79"/>
                <a:cs typeface="Aharoni" pitchFamily="2" charset="-79"/>
              </a:rPr>
              <a:t>Para elaborar el plan financiero, acuda a las diversas opciones de Consultoría empresarial a los cuales se les puede vincular atreves del centro de desarrollo empresarial o solicite los servicios de un despacho de contadores.</a:t>
            </a:r>
          </a:p>
          <a:p>
            <a:pPr>
              <a:buNone/>
            </a:pPr>
            <a:r>
              <a:rPr lang="es-PE" sz="3600" b="1" dirty="0" smtClean="0">
                <a:latin typeface="Aharoni" pitchFamily="2" charset="-79"/>
                <a:cs typeface="Aharoni" pitchFamily="2" charset="-79"/>
              </a:rPr>
              <a:t>Solicite información sobre los fondos de financiamiento que promueve la Subsecretaria de Fomento Económico del Gobierno del estado de Veracruz.</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dirty="0" smtClean="0">
                <a:solidFill>
                  <a:srgbClr val="FF0000"/>
                </a:solidFill>
                <a:latin typeface="Cooper Black" pitchFamily="18" charset="0"/>
              </a:rPr>
              <a:t>4. CONTABILIDAD</a:t>
            </a:r>
            <a:endParaRPr lang="es-PE" dirty="0">
              <a:solidFill>
                <a:srgbClr val="FF0000"/>
              </a:solidFill>
              <a:latin typeface="Cooper Black" pitchFamily="18" charset="0"/>
            </a:endParaRPr>
          </a:p>
        </p:txBody>
      </p:sp>
      <p:sp>
        <p:nvSpPr>
          <p:cNvPr id="3" name="2 Marcador de contenido"/>
          <p:cNvSpPr>
            <a:spLocks noGrp="1"/>
          </p:cNvSpPr>
          <p:nvPr>
            <p:ph idx="1"/>
          </p:nvPr>
        </p:nvSpPr>
        <p:spPr>
          <a:xfrm>
            <a:off x="214282" y="1600200"/>
            <a:ext cx="5357850" cy="5257800"/>
          </a:xfrm>
        </p:spPr>
        <p:txBody>
          <a:bodyPr>
            <a:normAutofit lnSpcReduction="10000"/>
          </a:bodyPr>
          <a:lstStyle/>
          <a:p>
            <a:pPr>
              <a:buNone/>
            </a:pPr>
            <a:r>
              <a:rPr lang="es-PE" b="1" dirty="0" smtClean="0"/>
              <a:t>4.1 Determine el sistema contable que operara en su empresa.</a:t>
            </a:r>
          </a:p>
          <a:p>
            <a:pPr>
              <a:buNone/>
            </a:pPr>
            <a:r>
              <a:rPr lang="es-PE" dirty="0" smtClean="0">
                <a:latin typeface="Aharoni" pitchFamily="2" charset="-79"/>
                <a:cs typeface="Aharoni" pitchFamily="2" charset="-79"/>
              </a:rPr>
              <a:t>Solicite de los servicios profesionales de un despacho contable.</a:t>
            </a:r>
          </a:p>
          <a:p>
            <a:pPr>
              <a:buNone/>
            </a:pPr>
            <a:r>
              <a:rPr lang="es-PE" dirty="0" smtClean="0">
                <a:latin typeface="Aharoni" pitchFamily="2" charset="-79"/>
                <a:cs typeface="Aharoni" pitchFamily="2" charset="-79"/>
              </a:rPr>
              <a:t>Acuda a las diversas opciones de consultoría empresarial a los que se les puede vincular atreves del centro de desarrollo empresarial </a:t>
            </a:r>
            <a:endParaRPr lang="es-PE" dirty="0">
              <a:latin typeface="Aharoni" pitchFamily="2" charset="-79"/>
              <a:cs typeface="Aharoni" pitchFamily="2" charset="-79"/>
            </a:endParaRPr>
          </a:p>
        </p:txBody>
      </p:sp>
      <p:pic>
        <p:nvPicPr>
          <p:cNvPr id="17410" name="Picture 2" descr="http://www.ceintec.com/curso_tutorial_de_master_en_asesoria_laboral_fiscal_y_contable_de_empresas_online_a_distancia_por_internet_on_line_5631172.jpg"/>
          <p:cNvPicPr>
            <a:picLocks noChangeAspect="1" noChangeArrowheads="1"/>
          </p:cNvPicPr>
          <p:nvPr/>
        </p:nvPicPr>
        <p:blipFill>
          <a:blip r:embed="rId2"/>
          <a:srcRect/>
          <a:stretch>
            <a:fillRect/>
          </a:stretch>
        </p:blipFill>
        <p:spPr bwMode="auto">
          <a:xfrm>
            <a:off x="5143504" y="2285992"/>
            <a:ext cx="3786182" cy="3214695"/>
          </a:xfrm>
          <a:prstGeom prst="roundRect">
            <a:avLst>
              <a:gd name="adj" fmla="val 16667"/>
            </a:avLst>
          </a:prstGeom>
          <a:ln>
            <a:solidFill>
              <a:srgbClr val="FF0000"/>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PE" dirty="0" smtClean="0">
                <a:solidFill>
                  <a:srgbClr val="FF99FF"/>
                </a:solidFill>
                <a:latin typeface="Cooper Black" pitchFamily="18" charset="0"/>
              </a:rPr>
              <a:t>5. ASPECTOS LEGALES. TRAMITES</a:t>
            </a:r>
            <a:endParaRPr lang="es-PE" dirty="0">
              <a:solidFill>
                <a:srgbClr val="FF99FF"/>
              </a:solidFill>
              <a:latin typeface="Cooper Black" pitchFamily="18" charset="0"/>
            </a:endParaRPr>
          </a:p>
        </p:txBody>
      </p:sp>
      <p:sp>
        <p:nvSpPr>
          <p:cNvPr id="3" name="2 Marcador de contenido"/>
          <p:cNvSpPr>
            <a:spLocks noGrp="1"/>
          </p:cNvSpPr>
          <p:nvPr>
            <p:ph idx="1"/>
          </p:nvPr>
        </p:nvSpPr>
        <p:spPr>
          <a:xfrm>
            <a:off x="457200" y="1600200"/>
            <a:ext cx="5043494" cy="5257800"/>
          </a:xfrm>
        </p:spPr>
        <p:txBody>
          <a:bodyPr>
            <a:normAutofit lnSpcReduction="10000"/>
          </a:bodyPr>
          <a:lstStyle/>
          <a:p>
            <a:pPr>
              <a:buNone/>
            </a:pPr>
            <a:r>
              <a:rPr lang="es-PE" b="1" dirty="0" smtClean="0"/>
              <a:t>5.1 Identifique aspectos legales con los que deba cumplir su empresa.</a:t>
            </a:r>
          </a:p>
          <a:p>
            <a:pPr>
              <a:buFont typeface="Wingdings" pitchFamily="2" charset="2"/>
              <a:buChar char="§"/>
            </a:pPr>
            <a:r>
              <a:rPr lang="es-PE" dirty="0" smtClean="0">
                <a:latin typeface="Aharoni" pitchFamily="2" charset="-79"/>
                <a:cs typeface="Aharoni" pitchFamily="2" charset="-79"/>
              </a:rPr>
              <a:t>Identifique los registros que debe realizar y la autoridad competente.</a:t>
            </a:r>
          </a:p>
          <a:p>
            <a:pPr>
              <a:buFont typeface="Wingdings" pitchFamily="2" charset="2"/>
              <a:buChar char="§"/>
            </a:pPr>
            <a:r>
              <a:rPr lang="es-PE" dirty="0" smtClean="0">
                <a:latin typeface="Aharoni" pitchFamily="2" charset="-79"/>
                <a:cs typeface="Aharoni" pitchFamily="2" charset="-79"/>
              </a:rPr>
              <a:t>Indague si debe contar con permisos y licencias.</a:t>
            </a:r>
          </a:p>
          <a:p>
            <a:pPr>
              <a:buFont typeface="Wingdings" pitchFamily="2" charset="2"/>
              <a:buChar char="§"/>
            </a:pPr>
            <a:r>
              <a:rPr lang="es-PE" dirty="0" smtClean="0">
                <a:latin typeface="Aharoni" pitchFamily="2" charset="-79"/>
                <a:cs typeface="Aharoni" pitchFamily="2" charset="-79"/>
              </a:rPr>
              <a:t>Determine la estructura legal de la empresa.</a:t>
            </a:r>
          </a:p>
          <a:p>
            <a:endParaRPr lang="es-PE" dirty="0"/>
          </a:p>
        </p:txBody>
      </p:sp>
      <p:pic>
        <p:nvPicPr>
          <p:cNvPr id="16388" name="Picture 4" descr="http://www.conversandoenpositivo.cl/portal/images/stories/mujer%20empresa.jpg"/>
          <p:cNvPicPr>
            <a:picLocks noChangeAspect="1" noChangeArrowheads="1"/>
          </p:cNvPicPr>
          <p:nvPr/>
        </p:nvPicPr>
        <p:blipFill>
          <a:blip r:embed="rId2"/>
          <a:srcRect/>
          <a:stretch>
            <a:fillRect/>
          </a:stretch>
        </p:blipFill>
        <p:spPr bwMode="auto">
          <a:xfrm>
            <a:off x="5429256" y="2214554"/>
            <a:ext cx="3571900" cy="3857652"/>
          </a:xfrm>
          <a:prstGeom prst="rect">
            <a:avLst/>
          </a:prstGeom>
          <a:ln>
            <a:solidFill>
              <a:schemeClr val="accent2">
                <a:lumMod val="40000"/>
                <a:lumOff val="60000"/>
              </a:schemeClr>
            </a:solid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api.ning.com/files/RPLt5GaFx7OsJhGV2-chvZaOwL41GhbE8Hu7N2BodsuEHk1JhyTeOhI5SvgFnmSP7aHVzsk8XmyPlHJJgUCcGd3r9EkZGY5M/tvdigital2.jpg"/>
          <p:cNvPicPr>
            <a:picLocks noChangeAspect="1" noChangeArrowheads="1"/>
          </p:cNvPicPr>
          <p:nvPr/>
        </p:nvPicPr>
        <p:blipFill>
          <a:blip r:embed="rId2"/>
          <a:srcRect/>
          <a:stretch>
            <a:fillRect/>
          </a:stretch>
        </p:blipFill>
        <p:spPr bwMode="auto">
          <a:xfrm>
            <a:off x="5857852" y="2428868"/>
            <a:ext cx="3286148" cy="3221634"/>
          </a:xfrm>
          <a:prstGeom prst="rect">
            <a:avLst/>
          </a:prstGeom>
          <a:noFill/>
        </p:spPr>
      </p:pic>
      <p:sp>
        <p:nvSpPr>
          <p:cNvPr id="2" name="1 Título"/>
          <p:cNvSpPr>
            <a:spLocks noGrp="1"/>
          </p:cNvSpPr>
          <p:nvPr>
            <p:ph type="title"/>
          </p:nvPr>
        </p:nvSpPr>
        <p:spPr>
          <a:xfrm>
            <a:off x="0" y="0"/>
            <a:ext cx="9144000" cy="1357290"/>
          </a:xfrm>
        </p:spPr>
        <p:txBody>
          <a:bodyPr>
            <a:noAutofit/>
          </a:bodyPr>
          <a:lstStyle/>
          <a:p>
            <a:r>
              <a:rPr lang="es-PE" sz="2800" dirty="0" smtClean="0">
                <a:solidFill>
                  <a:srgbClr val="FF0000"/>
                </a:solidFill>
                <a:latin typeface="Cooper Black" pitchFamily="18" charset="0"/>
              </a:rPr>
              <a:t>¿CONCIDERAS TENER LO QUE SE NESECITA PARA INICIAR UN NEGOCIO PROPIO?</a:t>
            </a:r>
            <a:endParaRPr lang="es-PE" sz="2800" dirty="0">
              <a:solidFill>
                <a:srgbClr val="FF0000"/>
              </a:solidFill>
              <a:latin typeface="Cooper Black" pitchFamily="18" charset="0"/>
            </a:endParaRPr>
          </a:p>
        </p:txBody>
      </p:sp>
      <p:sp>
        <p:nvSpPr>
          <p:cNvPr id="3" name="2 Marcador de contenido"/>
          <p:cNvSpPr>
            <a:spLocks noGrp="1"/>
          </p:cNvSpPr>
          <p:nvPr>
            <p:ph idx="1"/>
          </p:nvPr>
        </p:nvSpPr>
        <p:spPr>
          <a:xfrm>
            <a:off x="-214346" y="1071546"/>
            <a:ext cx="6715172" cy="5786454"/>
          </a:xfrm>
        </p:spPr>
        <p:txBody>
          <a:bodyPr>
            <a:noAutofit/>
          </a:bodyPr>
          <a:lstStyle/>
          <a:p>
            <a:pPr>
              <a:buNone/>
            </a:pPr>
            <a:r>
              <a:rPr lang="es-PE" sz="2400" dirty="0" smtClean="0">
                <a:latin typeface="Aharoni" pitchFamily="2" charset="-79"/>
                <a:cs typeface="Aharoni" pitchFamily="2" charset="-79"/>
              </a:rPr>
              <a:t>   Ser propietario de una micro o pequeña empresa, requiere de algunos sacrificios personales y del dominio de ciertas habilidades para progresar. Establecer una empresa requiere mucho mas que grandes deseos, ganas, coraje y sacrificios. Sin lugar a dudas, los anteriores elementos serán importantes, pero con el “echarle ganas” no llegaras a pagar los gastos de tu empresa. Para ser exitoso – esto es, permanecer y crecer en el mercado- necesitaras, además de ganas, mucho talento para combinar una mescla de habilidades, conocimientos, trabajo duro y constante y una pizca de buena suerte.</a:t>
            </a:r>
            <a:endParaRPr lang="es-PE" sz="2400" dirty="0">
              <a:latin typeface="Aharoni" pitchFamily="2" charset="-79"/>
              <a:cs typeface="Aharoni" pitchFamily="2" charset="-79"/>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7467600" cy="1214422"/>
          </a:xfrm>
        </p:spPr>
        <p:txBody>
          <a:bodyPr>
            <a:noAutofit/>
          </a:bodyPr>
          <a:lstStyle/>
          <a:p>
            <a:r>
              <a:rPr lang="es-PE" sz="3600" dirty="0" smtClean="0">
                <a:solidFill>
                  <a:srgbClr val="FF0000"/>
                </a:solidFill>
                <a:latin typeface="Cooper Black" pitchFamily="18" charset="0"/>
              </a:rPr>
              <a:t>¿SABES COMO SELECCIONAR EL MEJOR NEGOCIO?</a:t>
            </a:r>
            <a:endParaRPr lang="es-PE" sz="3600" dirty="0">
              <a:solidFill>
                <a:srgbClr val="FF0000"/>
              </a:solidFill>
              <a:latin typeface="Cooper Black" pitchFamily="18" charset="0"/>
            </a:endParaRPr>
          </a:p>
        </p:txBody>
      </p:sp>
      <p:sp>
        <p:nvSpPr>
          <p:cNvPr id="3" name="2 Marcador de contenido"/>
          <p:cNvSpPr>
            <a:spLocks noGrp="1"/>
          </p:cNvSpPr>
          <p:nvPr>
            <p:ph idx="1"/>
          </p:nvPr>
        </p:nvSpPr>
        <p:spPr>
          <a:xfrm>
            <a:off x="0" y="1071546"/>
            <a:ext cx="6072198" cy="5786454"/>
          </a:xfrm>
        </p:spPr>
        <p:txBody>
          <a:bodyPr>
            <a:noAutofit/>
          </a:bodyPr>
          <a:lstStyle/>
          <a:p>
            <a:pPr>
              <a:buNone/>
            </a:pPr>
            <a:r>
              <a:rPr lang="es-PE" sz="2400" b="1" dirty="0" smtClean="0">
                <a:latin typeface="Aharoni" pitchFamily="2" charset="-79"/>
                <a:cs typeface="Aharoni" pitchFamily="2" charset="-79"/>
              </a:rPr>
              <a:t>Necesitas desarrollar varias ideas de negocio y explorar los pros y los contras al adquirir un negocio que ya se encuentra operando. Es importante que no te “embarques "en un negocio que, desde un inicio, no tiene futuro. Para evitarlo será necesario examinar cuidadosamente lo que realmente te costara establecerlo.</a:t>
            </a:r>
          </a:p>
          <a:p>
            <a:pPr>
              <a:buNone/>
            </a:pPr>
            <a:r>
              <a:rPr lang="es-PE" sz="2400" b="1" dirty="0" smtClean="0">
                <a:latin typeface="Aharoni" pitchFamily="2" charset="-79"/>
                <a:cs typeface="Aharoni" pitchFamily="2" charset="-79"/>
              </a:rPr>
              <a:t>Adicionalmente, deberás contar con información especifica sobre la industria a la que deseas ingresar y los aspectos de mercadotecnia, legales y financieros asociados con su apertura.</a:t>
            </a:r>
          </a:p>
        </p:txBody>
      </p:sp>
      <p:pic>
        <p:nvPicPr>
          <p:cNvPr id="14338" name="Picture 2" descr="http://3.bp.blogspot.com/_CeYCfO9fhHA/Sl-jQXXwF7I/AAAAAAAAA7A/c9heGJUcVPY/s320/descargar+gratis+curso+de+administracion+de+empresas.jpg"/>
          <p:cNvPicPr>
            <a:picLocks noChangeAspect="1" noChangeArrowheads="1"/>
          </p:cNvPicPr>
          <p:nvPr/>
        </p:nvPicPr>
        <p:blipFill>
          <a:blip r:embed="rId2"/>
          <a:srcRect/>
          <a:stretch>
            <a:fillRect/>
          </a:stretch>
        </p:blipFill>
        <p:spPr bwMode="auto">
          <a:xfrm>
            <a:off x="5986489" y="1928802"/>
            <a:ext cx="3157543" cy="3443296"/>
          </a:xfrm>
          <a:prstGeom prst="roundRect">
            <a:avLst>
              <a:gd name="adj" fmla="val 16667"/>
            </a:avLst>
          </a:prstGeom>
          <a:ln>
            <a:solidFill>
              <a:srgbClr val="7030A0"/>
            </a:solidFill>
          </a:ln>
          <a:effectLst>
            <a:outerShdw blurRad="76200" dist="38100" dir="7800000" algn="tl" rotWithShape="0">
              <a:srgbClr val="000000">
                <a:alpha val="40000"/>
              </a:srgbClr>
            </a:outerShdw>
          </a:effectLst>
          <a:scene3d>
            <a:camera prst="perspectiveLef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theme/theme1.xml><?xml version="1.0" encoding="utf-8"?>
<a:theme xmlns:a="http://schemas.openxmlformats.org/drawingml/2006/main" name="Técnico">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176</TotalTime>
  <Words>835</Words>
  <Application>Microsoft Office PowerPoint</Application>
  <PresentationFormat>Presentación en pantalla (4:3)</PresentationFormat>
  <Paragraphs>64</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Técnico</vt:lpstr>
      <vt:lpstr>CARACTERISTICAS Y HABILIDADES  PARA  EMPESAR UNA  EMPRESA </vt:lpstr>
      <vt:lpstr>1.IDENTIFIQUE SI USTED TIENE PERFIL EMPRESARIAL</vt:lpstr>
      <vt:lpstr>Presentación de PowerPoint</vt:lpstr>
      <vt:lpstr>2.DETERMINE EL NEGOCIO QUE MAS LE CONVIENE </vt:lpstr>
      <vt:lpstr>3. REALICE UN PLAN FINANCIERO </vt:lpstr>
      <vt:lpstr>4. CONTABILIDAD</vt:lpstr>
      <vt:lpstr>5. ASPECTOS LEGALES. TRAMITES</vt:lpstr>
      <vt:lpstr>¿CONCIDERAS TENER LO QUE SE NESECITA PARA INICIAR UN NEGOCIO PROPIO?</vt:lpstr>
      <vt:lpstr>¿SABES COMO SELECCIONAR EL MEJOR NEGOCIO?</vt:lpstr>
      <vt:lpstr> ¿SABES COMO EVALUAR TUS POSIBILIDADES DE ÉXITO?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CARACTERISTICAS Y HABILIDADES PARA EMPESAR UNA EMPRESA</dc:title>
  <dc:creator>Junior</dc:creator>
  <cp:lastModifiedBy>MI PC</cp:lastModifiedBy>
  <cp:revision>20</cp:revision>
  <dcterms:created xsi:type="dcterms:W3CDTF">2012-04-30T22:08:25Z</dcterms:created>
  <dcterms:modified xsi:type="dcterms:W3CDTF">2012-05-03T01:44:04Z</dcterms:modified>
</cp:coreProperties>
</file>